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5" r:id="rId2"/>
    <p:sldId id="264" r:id="rId3"/>
    <p:sldId id="259" r:id="rId4"/>
    <p:sldId id="260" r:id="rId5"/>
    <p:sldId id="261" r:id="rId6"/>
    <p:sldId id="262" r:id="rId7"/>
    <p:sldId id="263" r:id="rId8"/>
    <p:sldId id="278" r:id="rId9"/>
    <p:sldId id="266" r:id="rId10"/>
    <p:sldId id="267" r:id="rId11"/>
    <p:sldId id="271" r:id="rId12"/>
    <p:sldId id="268" r:id="rId13"/>
    <p:sldId id="269" r:id="rId14"/>
    <p:sldId id="270" r:id="rId15"/>
    <p:sldId id="274" r:id="rId16"/>
    <p:sldId id="272" r:id="rId17"/>
    <p:sldId id="273" r:id="rId18"/>
    <p:sldId id="275" r:id="rId19"/>
    <p:sldId id="276" r:id="rId20"/>
    <p:sldId id="281" r:id="rId21"/>
    <p:sldId id="282" r:id="rId22"/>
    <p:sldId id="283" r:id="rId23"/>
    <p:sldId id="279" r:id="rId24"/>
    <p:sldId id="277" r:id="rId25"/>
    <p:sldId id="280" r:id="rId26"/>
    <p:sldId id="284" r:id="rId27"/>
    <p:sldId id="290" r:id="rId28"/>
    <p:sldId id="289" r:id="rId29"/>
    <p:sldId id="288" r:id="rId30"/>
    <p:sldId id="287" r:id="rId31"/>
    <p:sldId id="286" r:id="rId32"/>
    <p:sldId id="257" r:id="rId33"/>
    <p:sldId id="285" r:id="rId34"/>
    <p:sldId id="258" r:id="rId35"/>
    <p:sldId id="291" r:id="rId36"/>
    <p:sldId id="293" r:id="rId37"/>
    <p:sldId id="305" r:id="rId38"/>
    <p:sldId id="294" r:id="rId39"/>
    <p:sldId id="295" r:id="rId40"/>
    <p:sldId id="292" r:id="rId41"/>
    <p:sldId id="256" r:id="rId42"/>
    <p:sldId id="296"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1" autoAdjust="0"/>
    <p:restoredTop sz="94660"/>
  </p:normalViewPr>
  <p:slideViewPr>
    <p:cSldViewPr>
      <p:cViewPr>
        <p:scale>
          <a:sx n="66" d="100"/>
          <a:sy n="66" d="100"/>
        </p:scale>
        <p:origin x="-74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FAB8E-9825-4798-A40F-5B6A1E1711EE}" type="datetimeFigureOut">
              <a:rPr lang="es-EC" smtClean="0"/>
              <a:pPr/>
              <a:t>27/01/2012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9DB18-204E-4577-954A-374C2D6E14D5}" type="slidenum">
              <a:rPr lang="es-EC" smtClean="0"/>
              <a:pPr/>
              <a:t>‹Nº›</a:t>
            </a:fld>
            <a:endParaRPr lang="es-EC"/>
          </a:p>
        </p:txBody>
      </p:sp>
    </p:spTree>
    <p:extLst>
      <p:ext uri="{BB962C8B-B14F-4D97-AF65-F5344CB8AC3E}">
        <p14:creationId xmlns:p14="http://schemas.microsoft.com/office/powerpoint/2010/main" xmlns="" val="202928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l"/>
            <a:r>
              <a:rPr lang="es-EC" sz="1200" b="0" i="0" u="none" strike="noStrike" baseline="0" dirty="0" smtClean="0">
                <a:latin typeface="MinionPro-Regular"/>
              </a:rPr>
              <a:t>Algunos de los procesos que afectan el clima, como las erupciones volcánicas y los cambios en la cantidad de energía solar que recibe la Tierra, son naturales. Otros son productos de las actividades humanas.</a:t>
            </a:r>
            <a:endParaRPr lang="es-EC" dirty="0"/>
          </a:p>
        </p:txBody>
      </p:sp>
      <p:sp>
        <p:nvSpPr>
          <p:cNvPr id="4" name="3 Marcador de número de diapositiva"/>
          <p:cNvSpPr>
            <a:spLocks noGrp="1"/>
          </p:cNvSpPr>
          <p:nvPr>
            <p:ph type="sldNum" sz="quarter" idx="10"/>
          </p:nvPr>
        </p:nvSpPr>
        <p:spPr/>
        <p:txBody>
          <a:bodyPr/>
          <a:lstStyle/>
          <a:p>
            <a:fld id="{E3C9DB18-204E-4577-954A-374C2D6E14D5}" type="slidenum">
              <a:rPr lang="es-EC" smtClean="0"/>
              <a:pPr/>
              <a:t>5</a:t>
            </a:fld>
            <a:endParaRPr lang="es-EC"/>
          </a:p>
        </p:txBody>
      </p:sp>
    </p:spTree>
    <p:extLst>
      <p:ext uri="{BB962C8B-B14F-4D97-AF65-F5344CB8AC3E}">
        <p14:creationId xmlns:p14="http://schemas.microsoft.com/office/powerpoint/2010/main" xmlns="" val="35071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l"/>
            <a:r>
              <a:rPr lang="es-EC" sz="1200" b="0" i="0" u="none" strike="noStrike" baseline="0" dirty="0" smtClean="0">
                <a:latin typeface="MinionPro-Regular"/>
              </a:rPr>
              <a:t>Algunos de los procesos que afectan el clima, como las erupciones volcánicas y los cambios en la cantidad de energía solar que recibe la Tierra, son naturales. Otros son productos de las actividades humanas.</a:t>
            </a:r>
            <a:endParaRPr lang="es-EC" dirty="0"/>
          </a:p>
        </p:txBody>
      </p:sp>
      <p:sp>
        <p:nvSpPr>
          <p:cNvPr id="4" name="3 Marcador de número de diapositiva"/>
          <p:cNvSpPr>
            <a:spLocks noGrp="1"/>
          </p:cNvSpPr>
          <p:nvPr>
            <p:ph type="sldNum" sz="quarter" idx="10"/>
          </p:nvPr>
        </p:nvSpPr>
        <p:spPr/>
        <p:txBody>
          <a:bodyPr/>
          <a:lstStyle/>
          <a:p>
            <a:fld id="{E3C9DB18-204E-4577-954A-374C2D6E14D5}" type="slidenum">
              <a:rPr lang="es-EC" smtClean="0"/>
              <a:pPr/>
              <a:t>6</a:t>
            </a:fld>
            <a:endParaRPr lang="es-EC"/>
          </a:p>
        </p:txBody>
      </p:sp>
    </p:spTree>
    <p:extLst>
      <p:ext uri="{BB962C8B-B14F-4D97-AF65-F5344CB8AC3E}">
        <p14:creationId xmlns:p14="http://schemas.microsoft.com/office/powerpoint/2010/main" xmlns="" val="35071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El </a:t>
            </a:r>
            <a:r>
              <a:rPr lang="es-EC" sz="1200" b="1" i="0" u="none" strike="noStrike" kern="1200" baseline="0" dirty="0" smtClean="0">
                <a:solidFill>
                  <a:schemeClr val="tx1"/>
                </a:solidFill>
                <a:latin typeface="+mn-lt"/>
                <a:ea typeface="+mn-ea"/>
                <a:cs typeface="+mn-cs"/>
              </a:rPr>
              <a:t>cambio climático </a:t>
            </a:r>
            <a:r>
              <a:rPr lang="es-EC" sz="1200" b="0" i="0" u="none" strike="noStrike" kern="1200" baseline="0" dirty="0" smtClean="0">
                <a:solidFill>
                  <a:schemeClr val="tx1"/>
                </a:solidFill>
                <a:latin typeface="+mn-lt"/>
                <a:ea typeface="+mn-ea"/>
                <a:cs typeface="+mn-cs"/>
              </a:rPr>
              <a:t>es el cambio de los patrones meteorológicos normales en todo el mundo durante </a:t>
            </a:r>
            <a:r>
              <a:rPr lang="es-EC" sz="1200" b="0" i="0" u="none" strike="noStrike" kern="1200" baseline="0" dirty="0" err="1" smtClean="0">
                <a:solidFill>
                  <a:schemeClr val="tx1"/>
                </a:solidFill>
                <a:latin typeface="+mn-lt"/>
                <a:ea typeface="+mn-ea"/>
                <a:cs typeface="+mn-cs"/>
              </a:rPr>
              <a:t>unperíodo</a:t>
            </a:r>
            <a:r>
              <a:rPr lang="es-EC" sz="1200" b="0" i="0" u="none" strike="noStrike" kern="1200" baseline="0" dirty="0" smtClean="0">
                <a:solidFill>
                  <a:schemeClr val="tx1"/>
                </a:solidFill>
                <a:latin typeface="+mn-lt"/>
                <a:ea typeface="+mn-ea"/>
                <a:cs typeface="+mn-cs"/>
              </a:rPr>
              <a:t> de tiempo extenso, comúnmente décadas o más</a:t>
            </a:r>
            <a:endParaRPr lang="es-EC" dirty="0"/>
          </a:p>
        </p:txBody>
      </p:sp>
      <p:sp>
        <p:nvSpPr>
          <p:cNvPr id="4" name="3 Marcador de número de diapositiva"/>
          <p:cNvSpPr>
            <a:spLocks noGrp="1"/>
          </p:cNvSpPr>
          <p:nvPr>
            <p:ph type="sldNum" sz="quarter" idx="10"/>
          </p:nvPr>
        </p:nvSpPr>
        <p:spPr/>
        <p:txBody>
          <a:bodyPr/>
          <a:lstStyle/>
          <a:p>
            <a:fld id="{E3C9DB18-204E-4577-954A-374C2D6E14D5}" type="slidenum">
              <a:rPr lang="es-EC" smtClean="0"/>
              <a:pPr/>
              <a:t>7</a:t>
            </a:fld>
            <a:endParaRPr lang="es-EC"/>
          </a:p>
        </p:txBody>
      </p:sp>
    </p:spTree>
    <p:extLst>
      <p:ext uri="{BB962C8B-B14F-4D97-AF65-F5344CB8AC3E}">
        <p14:creationId xmlns:p14="http://schemas.microsoft.com/office/powerpoint/2010/main" xmlns="" val="392669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El </a:t>
            </a:r>
            <a:r>
              <a:rPr lang="es-EC" sz="1200" b="1" i="0" u="none" strike="noStrike" kern="1200" baseline="0" dirty="0" smtClean="0">
                <a:solidFill>
                  <a:schemeClr val="tx1"/>
                </a:solidFill>
                <a:latin typeface="+mn-lt"/>
                <a:ea typeface="+mn-ea"/>
                <a:cs typeface="+mn-cs"/>
              </a:rPr>
              <a:t>cambio climático </a:t>
            </a:r>
            <a:r>
              <a:rPr lang="es-EC" sz="1200" b="0" i="0" u="none" strike="noStrike" kern="1200" baseline="0" dirty="0" smtClean="0">
                <a:solidFill>
                  <a:schemeClr val="tx1"/>
                </a:solidFill>
                <a:latin typeface="+mn-lt"/>
                <a:ea typeface="+mn-ea"/>
                <a:cs typeface="+mn-cs"/>
              </a:rPr>
              <a:t>es el cambio de los patrones meteorológicos normales en todo el mundo durante </a:t>
            </a:r>
            <a:r>
              <a:rPr lang="es-EC" sz="1200" b="0" i="0" u="none" strike="noStrike" kern="1200" baseline="0" dirty="0" err="1" smtClean="0">
                <a:solidFill>
                  <a:schemeClr val="tx1"/>
                </a:solidFill>
                <a:latin typeface="+mn-lt"/>
                <a:ea typeface="+mn-ea"/>
                <a:cs typeface="+mn-cs"/>
              </a:rPr>
              <a:t>unperíodo</a:t>
            </a:r>
            <a:r>
              <a:rPr lang="es-EC" sz="1200" b="0" i="0" u="none" strike="noStrike" kern="1200" baseline="0" dirty="0" smtClean="0">
                <a:solidFill>
                  <a:schemeClr val="tx1"/>
                </a:solidFill>
                <a:latin typeface="+mn-lt"/>
                <a:ea typeface="+mn-ea"/>
                <a:cs typeface="+mn-cs"/>
              </a:rPr>
              <a:t> de tiempo extenso, comúnmente décadas o más</a:t>
            </a:r>
            <a:endParaRPr lang="es-EC" dirty="0"/>
          </a:p>
        </p:txBody>
      </p:sp>
      <p:sp>
        <p:nvSpPr>
          <p:cNvPr id="4" name="3 Marcador de número de diapositiva"/>
          <p:cNvSpPr>
            <a:spLocks noGrp="1"/>
          </p:cNvSpPr>
          <p:nvPr>
            <p:ph type="sldNum" sz="quarter" idx="10"/>
          </p:nvPr>
        </p:nvSpPr>
        <p:spPr/>
        <p:txBody>
          <a:bodyPr/>
          <a:lstStyle/>
          <a:p>
            <a:fld id="{E3C9DB18-204E-4577-954A-374C2D6E14D5}" type="slidenum">
              <a:rPr lang="es-EC" smtClean="0"/>
              <a:pPr/>
              <a:t>8</a:t>
            </a:fld>
            <a:endParaRPr lang="es-EC"/>
          </a:p>
        </p:txBody>
      </p:sp>
    </p:spTree>
    <p:extLst>
      <p:ext uri="{BB962C8B-B14F-4D97-AF65-F5344CB8AC3E}">
        <p14:creationId xmlns:p14="http://schemas.microsoft.com/office/powerpoint/2010/main" xmlns="" val="392669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8396A8A-0F55-42A8-A2CA-ECC078B67AE7}" type="datetimeFigureOut">
              <a:rPr lang="es-EC" smtClean="0"/>
              <a:pPr/>
              <a:t>27/01/2012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05CB31-67A5-4040-BE42-0DB13577FDFB}" type="slidenum">
              <a:rPr lang="es-EC" smtClean="0"/>
              <a:pPr/>
              <a:t>‹Nº›</a:t>
            </a:fld>
            <a:endParaRPr lang="es-EC"/>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8396A8A-0F55-42A8-A2CA-ECC078B67AE7}" type="datetimeFigureOut">
              <a:rPr lang="es-EC" smtClean="0"/>
              <a:pPr/>
              <a:t>27/01/2012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05CB31-67A5-4040-BE42-0DB13577FDF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8396A8A-0F55-42A8-A2CA-ECC078B67AE7}" type="datetimeFigureOut">
              <a:rPr lang="es-EC" smtClean="0"/>
              <a:pPr/>
              <a:t>27/01/2012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05CB31-67A5-4040-BE42-0DB13577FDF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396A8A-0F55-42A8-A2CA-ECC078B67AE7}" type="datetimeFigureOut">
              <a:rPr lang="es-EC" smtClean="0"/>
              <a:pPr/>
              <a:t>27/01/2012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05CB31-67A5-4040-BE42-0DB13577FDFB}" type="slidenum">
              <a:rPr lang="es-EC" smtClean="0"/>
              <a:pPr/>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8396A8A-0F55-42A8-A2CA-ECC078B67AE7}" type="datetimeFigureOut">
              <a:rPr lang="es-EC" smtClean="0"/>
              <a:pPr/>
              <a:t>27/01/2012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05CB31-67A5-4040-BE42-0DB13577FDF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396A8A-0F55-42A8-A2CA-ECC078B67AE7}" type="datetimeFigureOut">
              <a:rPr lang="es-EC" smtClean="0"/>
              <a:pPr/>
              <a:t>27/01/2012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B05CB31-67A5-4040-BE42-0DB13577FDFB}" type="slidenum">
              <a:rPr lang="es-EC" smtClean="0"/>
              <a:pPr/>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8396A8A-0F55-42A8-A2CA-ECC078B67AE7}" type="datetimeFigureOut">
              <a:rPr lang="es-EC" smtClean="0"/>
              <a:pPr/>
              <a:t>27/01/2012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B05CB31-67A5-4040-BE42-0DB13577FDFB}" type="slidenum">
              <a:rPr lang="es-EC" smtClean="0"/>
              <a:pPr/>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8396A8A-0F55-42A8-A2CA-ECC078B67AE7}" type="datetimeFigureOut">
              <a:rPr lang="es-EC" smtClean="0"/>
              <a:pPr/>
              <a:t>27/01/2012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B05CB31-67A5-4040-BE42-0DB13577FDF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96A8A-0F55-42A8-A2CA-ECC078B67AE7}" type="datetimeFigureOut">
              <a:rPr lang="es-EC" smtClean="0"/>
              <a:pPr/>
              <a:t>27/01/2012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B05CB31-67A5-4040-BE42-0DB13577FDF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396A8A-0F55-42A8-A2CA-ECC078B67AE7}" type="datetimeFigureOut">
              <a:rPr lang="es-EC" smtClean="0"/>
              <a:pPr/>
              <a:t>27/01/2012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B05CB31-67A5-4040-BE42-0DB13577FDFB}"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396A8A-0F55-42A8-A2CA-ECC078B67AE7}" type="datetimeFigureOut">
              <a:rPr lang="es-EC" smtClean="0"/>
              <a:pPr/>
              <a:t>27/01/2012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B05CB31-67A5-4040-BE42-0DB13577FDFB}" type="slidenum">
              <a:rPr lang="es-EC" smtClean="0"/>
              <a:pPr/>
              <a:t>‹Nº›</a:t>
            </a:fld>
            <a:endParaRPr lang="es-EC"/>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8396A8A-0F55-42A8-A2CA-ECC078B67AE7}" type="datetimeFigureOut">
              <a:rPr lang="es-EC" smtClean="0"/>
              <a:pPr/>
              <a:t>27/01/2012</a:t>
            </a:fld>
            <a:endParaRPr lang="es-EC"/>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C"/>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B05CB31-67A5-4040-BE42-0DB13577FDFB}"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oy.com.ec/wp-content/uploads/2011/05/deforestacion.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5656" y="4437112"/>
            <a:ext cx="5637010" cy="882119"/>
          </a:xfrm>
        </p:spPr>
        <p:txBody>
          <a:bodyPr>
            <a:normAutofit/>
          </a:bodyPr>
          <a:lstStyle/>
          <a:p>
            <a:r>
              <a:rPr lang="es-EC" sz="3200" dirty="0" smtClean="0"/>
              <a:t>Herramienta de explicación </a:t>
            </a:r>
            <a:endParaRPr lang="es-EC" sz="3200" dirty="0"/>
          </a:p>
        </p:txBody>
      </p:sp>
      <p:sp>
        <p:nvSpPr>
          <p:cNvPr id="2" name="1 Título"/>
          <p:cNvSpPr>
            <a:spLocks noGrp="1"/>
          </p:cNvSpPr>
          <p:nvPr>
            <p:ph type="ctrTitle"/>
          </p:nvPr>
        </p:nvSpPr>
        <p:spPr>
          <a:xfrm>
            <a:off x="755576" y="2204864"/>
            <a:ext cx="7920880" cy="2016224"/>
          </a:xfrm>
        </p:spPr>
        <p:txBody>
          <a:bodyPr/>
          <a:lstStyle/>
          <a:p>
            <a:r>
              <a:rPr lang="es-EC" sz="9600" dirty="0" err="1" smtClean="0"/>
              <a:t>REDD</a:t>
            </a:r>
            <a:r>
              <a:rPr lang="es-EC" sz="9600" dirty="0" smtClean="0"/>
              <a:t>+</a:t>
            </a:r>
            <a:endParaRPr lang="es-EC" sz="9600" dirty="0"/>
          </a:p>
        </p:txBody>
      </p:sp>
    </p:spTree>
    <p:extLst>
      <p:ext uri="{BB962C8B-B14F-4D97-AF65-F5344CB8AC3E}">
        <p14:creationId xmlns:p14="http://schemas.microsoft.com/office/powerpoint/2010/main" xmlns="" val="2269250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620688"/>
            <a:ext cx="7920880" cy="1200329"/>
          </a:xfrm>
          <a:prstGeom prst="rect">
            <a:avLst/>
          </a:prstGeom>
        </p:spPr>
        <p:txBody>
          <a:bodyPr wrap="square">
            <a:spAutoFit/>
          </a:bodyPr>
          <a:lstStyle/>
          <a:p>
            <a:pPr marL="542925" lvl="0" indent="-542925" algn="just">
              <a:spcAft>
                <a:spcPts val="600"/>
              </a:spcAft>
              <a:buClr>
                <a:srgbClr val="C00000"/>
              </a:buClr>
              <a:buFont typeface="Wingdings" pitchFamily="2" charset="2"/>
              <a:buChar char="v"/>
            </a:pPr>
            <a:r>
              <a:rPr lang="es-EC" sz="2400" dirty="0" smtClean="0">
                <a:solidFill>
                  <a:prstClr val="black"/>
                </a:solidFill>
              </a:rPr>
              <a:t>Menos </a:t>
            </a:r>
            <a:r>
              <a:rPr lang="es-EC" sz="2400" dirty="0">
                <a:solidFill>
                  <a:prstClr val="black"/>
                </a:solidFill>
              </a:rPr>
              <a:t>superficies con nieve y capas de hielo que se derriten en los polos (se derriten los glaciares de los polos y de las montañas</a:t>
            </a:r>
            <a:r>
              <a:rPr lang="es-EC" sz="2400" dirty="0" smtClean="0">
                <a:solidFill>
                  <a:prstClr val="black"/>
                </a:solidFill>
              </a:rPr>
              <a:t>)</a:t>
            </a:r>
            <a:endParaRPr lang="es-EC" sz="2400" dirty="0">
              <a:solidFill>
                <a:prstClr val="black"/>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564904"/>
            <a:ext cx="8424936"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2096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620688"/>
            <a:ext cx="7632848" cy="1200329"/>
          </a:xfrm>
          <a:prstGeom prst="rect">
            <a:avLst/>
          </a:prstGeom>
        </p:spPr>
        <p:txBody>
          <a:bodyPr wrap="square">
            <a:spAutoFit/>
          </a:bodyPr>
          <a:lstStyle/>
          <a:p>
            <a:pPr marL="542925" lvl="0" indent="-542925" algn="just">
              <a:spcAft>
                <a:spcPts val="600"/>
              </a:spcAft>
              <a:buClr>
                <a:srgbClr val="C00000"/>
              </a:buClr>
              <a:buFont typeface="Wingdings" pitchFamily="2" charset="2"/>
              <a:buChar char="v"/>
            </a:pPr>
            <a:r>
              <a:rPr lang="es-EC" sz="2400" dirty="0" smtClean="0">
                <a:solidFill>
                  <a:prstClr val="black"/>
                </a:solidFill>
              </a:rPr>
              <a:t>Casos de tiempo inusual o extremo se están dando con mayor frecuencia (se dan días y noches muy calurosos o muy fríos)</a:t>
            </a:r>
            <a:endParaRPr lang="es-EC" sz="2400" dirty="0">
              <a:solidFill>
                <a:prstClr val="black"/>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2212" y="2204864"/>
            <a:ext cx="4774084" cy="3653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216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620688"/>
            <a:ext cx="7632848" cy="461665"/>
          </a:xfrm>
          <a:prstGeom prst="rect">
            <a:avLst/>
          </a:prstGeom>
        </p:spPr>
        <p:txBody>
          <a:bodyPr wrap="square">
            <a:spAutoFit/>
          </a:bodyPr>
          <a:lstStyle/>
          <a:p>
            <a:pPr marL="542925" lvl="0" indent="-542925">
              <a:spcAft>
                <a:spcPts val="600"/>
              </a:spcAft>
              <a:buClr>
                <a:srgbClr val="C00000"/>
              </a:buClr>
              <a:buFont typeface="Wingdings" pitchFamily="2" charset="2"/>
              <a:buChar char="v"/>
            </a:pPr>
            <a:r>
              <a:rPr lang="es-EC" sz="2400" dirty="0" smtClean="0">
                <a:solidFill>
                  <a:prstClr val="black"/>
                </a:solidFill>
              </a:rPr>
              <a:t>Cambios en el nivel de los océanos del mundo</a:t>
            </a:r>
            <a:endParaRPr lang="es-EC" sz="2400" dirty="0">
              <a:solidFill>
                <a:prstClr val="black"/>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47813"/>
            <a:ext cx="4447376" cy="4257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1928" y="1547813"/>
            <a:ext cx="4596358" cy="4257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2096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7544" y="404664"/>
            <a:ext cx="8280920"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C" sz="4000" b="1" dirty="0" smtClean="0">
                <a:effectLst>
                  <a:outerShdw blurRad="38100" dist="38100" dir="2700000" algn="tl">
                    <a:srgbClr val="000000">
                      <a:alpha val="43137"/>
                    </a:srgbClr>
                  </a:outerShdw>
                </a:effectLst>
              </a:rPr>
              <a:t>Cómo afecta el Cambio Climático a la tierra y a nuestra vida?</a:t>
            </a:r>
            <a:endParaRPr lang="es-EC" sz="4000" b="1" dirty="0">
              <a:effectLst>
                <a:outerShdw blurRad="38100" dist="38100" dir="2700000" algn="tl">
                  <a:srgbClr val="000000">
                    <a:alpha val="43137"/>
                  </a:srgbClr>
                </a:outerShdw>
              </a:effectLst>
            </a:endParaRPr>
          </a:p>
        </p:txBody>
      </p:sp>
      <p:sp>
        <p:nvSpPr>
          <p:cNvPr id="2" name="1 CuadroTexto"/>
          <p:cNvSpPr txBox="1"/>
          <p:nvPr/>
        </p:nvSpPr>
        <p:spPr>
          <a:xfrm>
            <a:off x="653754" y="2060848"/>
            <a:ext cx="7920880" cy="1815882"/>
          </a:xfrm>
          <a:prstGeom prst="rect">
            <a:avLst/>
          </a:prstGeom>
          <a:noFill/>
        </p:spPr>
        <p:txBody>
          <a:bodyPr wrap="square" rtlCol="0">
            <a:spAutoFit/>
          </a:bodyPr>
          <a:lstStyle/>
          <a:p>
            <a:pPr algn="just"/>
            <a:r>
              <a:rPr lang="es-EC" sz="2800" dirty="0" smtClean="0"/>
              <a:t>Los humanos</a:t>
            </a:r>
            <a:r>
              <a:rPr lang="es-EC" sz="2800" dirty="0"/>
              <a:t>, las plantas y los animales no podrán sobrevivir en las áreas que se vuelvan muy cálidas o </a:t>
            </a:r>
            <a:r>
              <a:rPr lang="es-EC" sz="2800" dirty="0" smtClean="0"/>
              <a:t>en los </a:t>
            </a:r>
            <a:r>
              <a:rPr lang="es-EC" sz="2800" dirty="0"/>
              <a:t>lugares que se inunden debido a los niveles del mar más altos. </a:t>
            </a:r>
          </a:p>
        </p:txBody>
      </p:sp>
      <p:sp>
        <p:nvSpPr>
          <p:cNvPr id="5" name="4 Rectángulo"/>
          <p:cNvSpPr/>
          <p:nvPr/>
        </p:nvSpPr>
        <p:spPr>
          <a:xfrm>
            <a:off x="647564" y="4149080"/>
            <a:ext cx="7920880" cy="2246769"/>
          </a:xfrm>
          <a:prstGeom prst="rect">
            <a:avLst/>
          </a:prstGeom>
          <a:ln w="57150"/>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2800" dirty="0" smtClean="0"/>
              <a:t>Si queremos sobrevivir en esta Tierra en el futuro, deberemos detener las actividades que están provocando el cambio climático y aprender a adaptarnos a formas nuevas de hacer las cosas</a:t>
            </a:r>
            <a:endParaRPr lang="es-EC" sz="2800" dirty="0"/>
          </a:p>
        </p:txBody>
      </p:sp>
    </p:spTree>
    <p:extLst>
      <p:ext uri="{BB962C8B-B14F-4D97-AF65-F5344CB8AC3E}">
        <p14:creationId xmlns:p14="http://schemas.microsoft.com/office/powerpoint/2010/main" xmlns="" val="359216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8059" y="716107"/>
            <a:ext cx="6419850" cy="606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CuadroTexto"/>
          <p:cNvSpPr txBox="1"/>
          <p:nvPr/>
        </p:nvSpPr>
        <p:spPr>
          <a:xfrm>
            <a:off x="1475656" y="332656"/>
            <a:ext cx="5904656" cy="369332"/>
          </a:xfrm>
          <a:prstGeom prst="rect">
            <a:avLst/>
          </a:prstGeom>
          <a:noFill/>
        </p:spPr>
        <p:txBody>
          <a:bodyPr wrap="square" rtlCol="0">
            <a:spAutoFit/>
          </a:bodyPr>
          <a:lstStyle/>
          <a:p>
            <a:pPr algn="ctr"/>
            <a:r>
              <a:rPr lang="es-EC" b="1" dirty="0" smtClean="0">
                <a:effectLst>
                  <a:outerShdw blurRad="38100" dist="38100" dir="2700000" algn="tl">
                    <a:srgbClr val="000000">
                      <a:alpha val="43137"/>
                    </a:srgbClr>
                  </a:outerShdw>
                </a:effectLst>
              </a:rPr>
              <a:t>LOS EFECTOS DEL CAMBIO CLIMÁTICO </a:t>
            </a:r>
            <a:endParaRPr lang="es-EC"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9216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476672"/>
            <a:ext cx="6048672" cy="95410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s-EC" sz="2800" b="1" dirty="0"/>
              <a:t>De </a:t>
            </a:r>
            <a:r>
              <a:rPr lang="es-EC" sz="2800" b="1" dirty="0" smtClean="0"/>
              <a:t>qué </a:t>
            </a:r>
            <a:r>
              <a:rPr lang="es-EC" sz="2800" b="1" dirty="0"/>
              <a:t>manera la </a:t>
            </a:r>
            <a:r>
              <a:rPr lang="es-EC" sz="2800" b="1" dirty="0" smtClean="0"/>
              <a:t>naturaleza </a:t>
            </a:r>
            <a:r>
              <a:rPr lang="es-EC" sz="2800" b="1" dirty="0"/>
              <a:t>controla el clima?</a:t>
            </a:r>
          </a:p>
        </p:txBody>
      </p:sp>
      <p:sp>
        <p:nvSpPr>
          <p:cNvPr id="3" name="2 CuadroTexto"/>
          <p:cNvSpPr txBox="1"/>
          <p:nvPr/>
        </p:nvSpPr>
        <p:spPr>
          <a:xfrm>
            <a:off x="783222" y="1844824"/>
            <a:ext cx="7965241" cy="2677656"/>
          </a:xfrm>
          <a:prstGeom prst="rect">
            <a:avLst/>
          </a:prstGeom>
          <a:noFill/>
        </p:spPr>
        <p:txBody>
          <a:bodyPr wrap="square" rtlCol="0">
            <a:spAutoFit/>
          </a:bodyPr>
          <a:lstStyle/>
          <a:p>
            <a:pPr algn="just"/>
            <a:r>
              <a:rPr lang="es-EC" sz="2400" dirty="0"/>
              <a:t>es importante saber </a:t>
            </a:r>
            <a:r>
              <a:rPr lang="es-EC" sz="2400" dirty="0" smtClean="0"/>
              <a:t>que son los gases  </a:t>
            </a:r>
            <a:r>
              <a:rPr lang="es-EC" sz="2400" dirty="0"/>
              <a:t>que </a:t>
            </a:r>
            <a:r>
              <a:rPr lang="es-EC" sz="2400" dirty="0" smtClean="0"/>
              <a:t>hay en </a:t>
            </a:r>
            <a:r>
              <a:rPr lang="es-EC" sz="2400" dirty="0"/>
              <a:t>la atmósfera y entender los procesos naturales que permiten mantener la temperatura de la Tierra en </a:t>
            </a:r>
            <a:r>
              <a:rPr lang="es-EC" sz="2400" dirty="0" smtClean="0"/>
              <a:t>los niveles </a:t>
            </a:r>
            <a:r>
              <a:rPr lang="es-EC" sz="2400" dirty="0"/>
              <a:t>apropiados. </a:t>
            </a:r>
            <a:endParaRPr lang="es-EC" sz="2400" dirty="0" smtClean="0"/>
          </a:p>
          <a:p>
            <a:pPr algn="just"/>
            <a:endParaRPr lang="es-EC" sz="2400" dirty="0"/>
          </a:p>
          <a:p>
            <a:pPr algn="just"/>
            <a:r>
              <a:rPr lang="es-EC" sz="2400" dirty="0" smtClean="0"/>
              <a:t>Los </a:t>
            </a:r>
            <a:r>
              <a:rPr lang="es-EC" sz="2400" dirty="0"/>
              <a:t>gases que ayudan a regular la temperatura de la Tierra se llaman </a:t>
            </a:r>
            <a:r>
              <a:rPr lang="es-EC" sz="2400" dirty="0">
                <a:solidFill>
                  <a:srgbClr val="C00000"/>
                </a:solidFill>
                <a:effectLst>
                  <a:outerShdw blurRad="38100" dist="38100" dir="2700000" algn="tl">
                    <a:srgbClr val="000000">
                      <a:alpha val="43137"/>
                    </a:srgbClr>
                  </a:outerShdw>
                </a:effectLst>
              </a:rPr>
              <a:t>“gases de </a:t>
            </a:r>
            <a:r>
              <a:rPr lang="es-EC" sz="2400" dirty="0" smtClean="0">
                <a:solidFill>
                  <a:srgbClr val="C00000"/>
                </a:solidFill>
                <a:effectLst>
                  <a:outerShdw blurRad="38100" dist="38100" dir="2700000" algn="tl">
                    <a:srgbClr val="000000">
                      <a:alpha val="43137"/>
                    </a:srgbClr>
                  </a:outerShdw>
                </a:effectLst>
              </a:rPr>
              <a:t>efecto invernadero</a:t>
            </a:r>
            <a:r>
              <a:rPr lang="es-EC" sz="2400" dirty="0">
                <a:solidFill>
                  <a:srgbClr val="C00000"/>
                </a:solidFill>
                <a:effectLst>
                  <a:outerShdw blurRad="38100" dist="38100" dir="2700000" algn="tl">
                    <a:srgbClr val="000000">
                      <a:alpha val="43137"/>
                    </a:srgbClr>
                  </a:outerShdw>
                </a:effectLst>
              </a:rPr>
              <a:t>” </a:t>
            </a:r>
            <a:r>
              <a:rPr lang="es-EC" sz="2400" dirty="0"/>
              <a:t>o </a:t>
            </a:r>
            <a:r>
              <a:rPr lang="es-EC" sz="2400" dirty="0" err="1"/>
              <a:t>GEI</a:t>
            </a:r>
            <a:r>
              <a:rPr lang="es-EC" sz="2400" dirty="0"/>
              <a:t>.</a:t>
            </a:r>
          </a:p>
        </p:txBody>
      </p:sp>
    </p:spTree>
    <p:extLst>
      <p:ext uri="{BB962C8B-B14F-4D97-AF65-F5344CB8AC3E}">
        <p14:creationId xmlns:p14="http://schemas.microsoft.com/office/powerpoint/2010/main" xmlns="" val="4066580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71447" y="548680"/>
            <a:ext cx="6401111" cy="923330"/>
          </a:xfrm>
          <a:prstGeom prst="rect">
            <a:avLst/>
          </a:prstGeom>
          <a:noFill/>
        </p:spPr>
        <p:txBody>
          <a:bodyPr wrap="none" lIns="91440" tIns="45720" rIns="91440" bIns="45720">
            <a:spAutoFit/>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Efecto invernadero</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4 Rectángulo"/>
          <p:cNvSpPr/>
          <p:nvPr/>
        </p:nvSpPr>
        <p:spPr>
          <a:xfrm>
            <a:off x="551440" y="1916832"/>
            <a:ext cx="3438128" cy="30469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3200" dirty="0" smtClean="0"/>
              <a:t>Es </a:t>
            </a:r>
            <a:r>
              <a:rPr lang="es-EC" sz="3200" dirty="0"/>
              <a:t>el </a:t>
            </a:r>
            <a:r>
              <a:rPr lang="es-EC" sz="3200" dirty="0" smtClean="0"/>
              <a:t>proceso natural </a:t>
            </a:r>
            <a:r>
              <a:rPr lang="es-EC" sz="3200" dirty="0"/>
              <a:t>mediante el </a:t>
            </a:r>
            <a:r>
              <a:rPr lang="es-EC" sz="3200" dirty="0" smtClean="0"/>
              <a:t>cual la </a:t>
            </a:r>
            <a:r>
              <a:rPr lang="es-EC" sz="3200" dirty="0"/>
              <a:t>atmósfera mantiene la </a:t>
            </a:r>
            <a:r>
              <a:rPr lang="es-EC" sz="3200" dirty="0" smtClean="0"/>
              <a:t>Tierra caliente</a:t>
            </a:r>
            <a:r>
              <a:rPr lang="es-EC" sz="3200" dirty="0"/>
              <a:t>.</a:t>
            </a:r>
          </a:p>
        </p:txBody>
      </p:sp>
      <p:sp>
        <p:nvSpPr>
          <p:cNvPr id="6" name="5 Flecha curvada hacia la derecha"/>
          <p:cNvSpPr/>
          <p:nvPr/>
        </p:nvSpPr>
        <p:spPr>
          <a:xfrm rot="1560239">
            <a:off x="770415" y="1009476"/>
            <a:ext cx="614826" cy="8843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6 Rectángulo"/>
          <p:cNvSpPr/>
          <p:nvPr/>
        </p:nvSpPr>
        <p:spPr>
          <a:xfrm>
            <a:off x="4538147" y="1861998"/>
            <a:ext cx="4282325" cy="4154984"/>
          </a:xfrm>
          <a:prstGeom prst="rect">
            <a:avLst/>
          </a:prstGeom>
        </p:spPr>
        <p:txBody>
          <a:bodyPr wrap="square">
            <a:spAutoFit/>
          </a:bodyPr>
          <a:lstStyle/>
          <a:p>
            <a:pPr marL="542925" indent="-542925" algn="just">
              <a:buClr>
                <a:srgbClr val="C00000"/>
              </a:buClr>
              <a:buFont typeface="Wingdings" pitchFamily="2" charset="2"/>
              <a:buChar char="v"/>
            </a:pPr>
            <a:r>
              <a:rPr lang="es-EC" sz="2400" dirty="0"/>
              <a:t>La atmósfera </a:t>
            </a:r>
            <a:r>
              <a:rPr lang="es-EC" sz="2400" dirty="0" smtClean="0"/>
              <a:t>está compuesta </a:t>
            </a:r>
            <a:r>
              <a:rPr lang="es-EC" sz="2400" dirty="0"/>
              <a:t>por una capa </a:t>
            </a:r>
            <a:r>
              <a:rPr lang="es-EC" sz="2400" dirty="0" smtClean="0"/>
              <a:t>de gases invisibles que mantienen el calor del sol. </a:t>
            </a:r>
          </a:p>
          <a:p>
            <a:pPr marL="542925" indent="-542925" algn="just">
              <a:buClr>
                <a:srgbClr val="C00000"/>
              </a:buClr>
              <a:buFont typeface="Wingdings" pitchFamily="2" charset="2"/>
              <a:buChar char="v"/>
            </a:pPr>
            <a:endParaRPr lang="es-EC" sz="2400" dirty="0"/>
          </a:p>
          <a:p>
            <a:pPr marL="542925" indent="-542925" algn="just">
              <a:buClr>
                <a:srgbClr val="C00000"/>
              </a:buClr>
              <a:buFont typeface="Wingdings" pitchFamily="2" charset="2"/>
              <a:buChar char="v"/>
            </a:pPr>
            <a:r>
              <a:rPr lang="es-EC" sz="2400" dirty="0" smtClean="0"/>
              <a:t>Cuando existe una cantidad adecuada de GASES EFECTO INVERNADERO es beneficio para la tierra.</a:t>
            </a:r>
            <a:endParaRPr lang="es-EC" sz="2400" dirty="0"/>
          </a:p>
        </p:txBody>
      </p:sp>
    </p:spTree>
    <p:extLst>
      <p:ext uri="{BB962C8B-B14F-4D97-AF65-F5344CB8AC3E}">
        <p14:creationId xmlns:p14="http://schemas.microsoft.com/office/powerpoint/2010/main" xmlns="" val="1812055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908720"/>
            <a:ext cx="7272808" cy="3868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CuadroTexto"/>
          <p:cNvSpPr txBox="1"/>
          <p:nvPr/>
        </p:nvSpPr>
        <p:spPr>
          <a:xfrm>
            <a:off x="1619672" y="5058086"/>
            <a:ext cx="6480721" cy="1323439"/>
          </a:xfrm>
          <a:prstGeom prst="rect">
            <a:avLst/>
          </a:prstGeom>
          <a:noFill/>
        </p:spPr>
        <p:txBody>
          <a:bodyPr wrap="square" rtlCol="0">
            <a:spAutoFit/>
          </a:bodyPr>
          <a:lstStyle/>
          <a:p>
            <a:pPr algn="just"/>
            <a:r>
              <a:rPr lang="es-EC" sz="2000" b="1" dirty="0" smtClean="0"/>
              <a:t>Los gases efecto invernadero que conforman la atmósfera tienen la capacidad de retener la energía solar (calor del sol) y mantener la Tierra lo suficientemente cálida como para que hay vida. </a:t>
            </a:r>
            <a:endParaRPr lang="es-EC" sz="2000" b="1" dirty="0"/>
          </a:p>
        </p:txBody>
      </p:sp>
      <p:sp>
        <p:nvSpPr>
          <p:cNvPr id="3" name="2 CuadroTexto"/>
          <p:cNvSpPr txBox="1"/>
          <p:nvPr/>
        </p:nvSpPr>
        <p:spPr>
          <a:xfrm>
            <a:off x="2627784" y="332656"/>
            <a:ext cx="3240360" cy="400110"/>
          </a:xfrm>
          <a:prstGeom prst="rect">
            <a:avLst/>
          </a:prstGeom>
          <a:noFill/>
        </p:spPr>
        <p:txBody>
          <a:bodyPr wrap="square" rtlCol="0">
            <a:spAutoFit/>
          </a:bodyPr>
          <a:lstStyle/>
          <a:p>
            <a:pPr algn="ctr"/>
            <a:r>
              <a:rPr lang="es-EC" sz="2000" b="1" dirty="0" smtClean="0"/>
              <a:t>EFECTO INVERNADERO</a:t>
            </a:r>
            <a:endParaRPr lang="es-EC" sz="2000" b="1" dirty="0"/>
          </a:p>
        </p:txBody>
      </p:sp>
    </p:spTree>
    <p:extLst>
      <p:ext uri="{BB962C8B-B14F-4D97-AF65-F5344CB8AC3E}">
        <p14:creationId xmlns:p14="http://schemas.microsoft.com/office/powerpoint/2010/main" xmlns="" val="932108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764704"/>
            <a:ext cx="7444242" cy="2862322"/>
          </a:xfrm>
          <a:prstGeom prst="rect">
            <a:avLst/>
          </a:prstGeom>
        </p:spPr>
        <p:txBody>
          <a:bodyPr wrap="square">
            <a:spAutoFit/>
          </a:bodyPr>
          <a:lstStyle/>
          <a:p>
            <a:pPr algn="just">
              <a:buClr>
                <a:srgbClr val="C00000"/>
              </a:buClr>
            </a:pPr>
            <a:r>
              <a:rPr lang="es-EC" sz="3600" b="1" dirty="0" smtClean="0">
                <a:solidFill>
                  <a:srgbClr val="C00000"/>
                </a:solidFill>
                <a:effectLst>
                  <a:outerShdw blurRad="38100" dist="38100" dir="2700000" algn="tl">
                    <a:srgbClr val="000000">
                      <a:alpha val="43137"/>
                    </a:srgbClr>
                  </a:outerShdw>
                </a:effectLst>
              </a:rPr>
              <a:t>EL PROBLEMA SE DA:</a:t>
            </a:r>
          </a:p>
          <a:p>
            <a:pPr algn="just">
              <a:buClr>
                <a:srgbClr val="C00000"/>
              </a:buClr>
            </a:pPr>
            <a:endParaRPr lang="es-EC" sz="2400" dirty="0" smtClean="0"/>
          </a:p>
          <a:p>
            <a:pPr algn="just">
              <a:buClr>
                <a:srgbClr val="C00000"/>
              </a:buClr>
            </a:pPr>
            <a:r>
              <a:rPr lang="es-EC" sz="2400" dirty="0" smtClean="0"/>
              <a:t>Cuando las actividades humanas generan gases de efecto invernadero y éstos interfieren en el proceso natural, ya que los gases se concentran en la atmósfera y atrapan más calor, provocando que la tierra se vuelve más cálida. </a:t>
            </a:r>
          </a:p>
        </p:txBody>
      </p:sp>
      <p:sp>
        <p:nvSpPr>
          <p:cNvPr id="3" name="2 Rectángulo"/>
          <p:cNvSpPr/>
          <p:nvPr/>
        </p:nvSpPr>
        <p:spPr>
          <a:xfrm>
            <a:off x="1102443" y="4509120"/>
            <a:ext cx="7403722" cy="1569660"/>
          </a:xfrm>
          <a:prstGeom prst="rect">
            <a:avLst/>
          </a:prstGeom>
        </p:spPr>
        <p:txBody>
          <a:bodyPr wrap="square">
            <a:spAutoFit/>
          </a:bodyPr>
          <a:lstStyle/>
          <a:p>
            <a:pPr algn="just"/>
            <a:r>
              <a:rPr lang="es-EC" sz="2400" b="1" dirty="0"/>
              <a:t>La atmósfera de la Tierra actúa como un invernadero, </a:t>
            </a:r>
            <a:r>
              <a:rPr lang="es-EC" sz="2400" b="1" dirty="0" smtClean="0"/>
              <a:t>atrapando la </a:t>
            </a:r>
            <a:r>
              <a:rPr lang="es-EC" sz="2400" b="1" dirty="0"/>
              <a:t>luz y el calor del sol; es por eso que el proceso </a:t>
            </a:r>
            <a:r>
              <a:rPr lang="es-EC" sz="2400" b="1" dirty="0" smtClean="0"/>
              <a:t>del calentamiento </a:t>
            </a:r>
            <a:r>
              <a:rPr lang="es-EC" sz="2400" b="1" dirty="0"/>
              <a:t>global se denomina “efecto invernadero”.</a:t>
            </a:r>
          </a:p>
        </p:txBody>
      </p:sp>
      <p:sp>
        <p:nvSpPr>
          <p:cNvPr id="4" name="3 Flecha izquierda"/>
          <p:cNvSpPr/>
          <p:nvPr/>
        </p:nvSpPr>
        <p:spPr>
          <a:xfrm>
            <a:off x="5850511" y="764704"/>
            <a:ext cx="1656184"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2788631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41753" y="1025339"/>
            <a:ext cx="6480720" cy="3948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1458023" y="332656"/>
            <a:ext cx="5976664" cy="707886"/>
          </a:xfrm>
          <a:prstGeom prst="rect">
            <a:avLst/>
          </a:prstGeom>
          <a:noFill/>
        </p:spPr>
        <p:txBody>
          <a:bodyPr wrap="square" rtlCol="0">
            <a:spAutoFit/>
          </a:bodyPr>
          <a:lstStyle/>
          <a:p>
            <a:pPr algn="ctr"/>
            <a:r>
              <a:rPr lang="es-EC" sz="2000" b="1" dirty="0" smtClean="0"/>
              <a:t>IMPACTO DE LAS ACTIVIDADES HUMANAS EN EL EFECTO INVERNADERO</a:t>
            </a:r>
            <a:endParaRPr lang="es-EC" sz="2000" b="1" dirty="0"/>
          </a:p>
        </p:txBody>
      </p:sp>
      <p:sp>
        <p:nvSpPr>
          <p:cNvPr id="4" name="3 CuadroTexto"/>
          <p:cNvSpPr txBox="1"/>
          <p:nvPr/>
        </p:nvSpPr>
        <p:spPr>
          <a:xfrm>
            <a:off x="1241752" y="5229200"/>
            <a:ext cx="6480721" cy="1015663"/>
          </a:xfrm>
          <a:prstGeom prst="rect">
            <a:avLst/>
          </a:prstGeom>
          <a:noFill/>
        </p:spPr>
        <p:txBody>
          <a:bodyPr wrap="square" rtlCol="0">
            <a:spAutoFit/>
          </a:bodyPr>
          <a:lstStyle/>
          <a:p>
            <a:pPr algn="just"/>
            <a:r>
              <a:rPr lang="es-EC" sz="2000" b="1" dirty="0" smtClean="0"/>
              <a:t>Cuando hay una cantidad mayor de éstos gases en la atmósfera, esta retiene más y más energía solar, y la Tierra se vuelve más cálida. </a:t>
            </a:r>
            <a:endParaRPr lang="es-EC" sz="2000" b="1" dirty="0"/>
          </a:p>
        </p:txBody>
      </p:sp>
    </p:spTree>
    <p:extLst>
      <p:ext uri="{BB962C8B-B14F-4D97-AF65-F5344CB8AC3E}">
        <p14:creationId xmlns:p14="http://schemas.microsoft.com/office/powerpoint/2010/main" xmlns="" val="4066580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noAutofit/>
          </a:bodyPr>
          <a:lstStyle/>
          <a:p>
            <a:pPr algn="ctr"/>
            <a:r>
              <a:rPr lang="es-EC" sz="2800" dirty="0" smtClean="0"/>
              <a:t>Descripción de la situación actual del planeta tierra</a:t>
            </a:r>
          </a:p>
        </p:txBody>
      </p:sp>
      <p:sp>
        <p:nvSpPr>
          <p:cNvPr id="3" name="2 Título"/>
          <p:cNvSpPr>
            <a:spLocks noGrp="1"/>
          </p:cNvSpPr>
          <p:nvPr>
            <p:ph type="ctrTitle"/>
          </p:nvPr>
        </p:nvSpPr>
        <p:spPr>
          <a:xfrm>
            <a:off x="1115616" y="2276872"/>
            <a:ext cx="7175351" cy="1793167"/>
          </a:xfrm>
        </p:spPr>
        <p:txBody>
          <a:bodyPr/>
          <a:lstStyle/>
          <a:p>
            <a:r>
              <a:rPr lang="es-EC" dirty="0" smtClean="0"/>
              <a:t>ESCENARIO ACTUAL PARA </a:t>
            </a:r>
            <a:r>
              <a:rPr lang="es-EC" dirty="0" err="1" smtClean="0"/>
              <a:t>REDD</a:t>
            </a:r>
            <a:r>
              <a:rPr lang="es-EC" dirty="0" smtClean="0"/>
              <a:t>+</a:t>
            </a:r>
            <a:endParaRPr lang="es-EC" dirty="0"/>
          </a:p>
        </p:txBody>
      </p:sp>
    </p:spTree>
    <p:extLst>
      <p:ext uri="{BB962C8B-B14F-4D97-AF65-F5344CB8AC3E}">
        <p14:creationId xmlns:p14="http://schemas.microsoft.com/office/powerpoint/2010/main" xmlns="" val="3131899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332656"/>
            <a:ext cx="8051683" cy="707886"/>
          </a:xfrm>
          <a:prstGeom prst="rect">
            <a:avLst/>
          </a:prstGeom>
          <a:noFill/>
        </p:spPr>
        <p:txBody>
          <a:bodyPr wrap="square" lIns="91440" tIns="45720" rIns="91440" bIns="45720">
            <a:spAutoFit/>
          </a:bodyPr>
          <a:lstStyle/>
          <a:p>
            <a:pPr algn="ct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Gases de efecto invernadero</a:t>
            </a:r>
          </a:p>
        </p:txBody>
      </p:sp>
      <p:sp>
        <p:nvSpPr>
          <p:cNvPr id="4" name="3 Rectángulo"/>
          <p:cNvSpPr/>
          <p:nvPr/>
        </p:nvSpPr>
        <p:spPr>
          <a:xfrm>
            <a:off x="251520" y="1700808"/>
            <a:ext cx="2772308" cy="3785652"/>
          </a:xfrm>
          <a:prstGeom prst="rect">
            <a:avLst/>
          </a:prstGeom>
        </p:spPr>
        <p:txBody>
          <a:bodyPr wrap="square">
            <a:spAutoFit/>
          </a:bodyPr>
          <a:lstStyle/>
          <a:p>
            <a:pPr algn="just"/>
            <a:r>
              <a:rPr lang="es-EC" sz="2000" dirty="0"/>
              <a:t>La atmósfera de la Tierra está compuesta de muchos gases. U</a:t>
            </a:r>
            <a:r>
              <a:rPr lang="es-EC" sz="2000" dirty="0" smtClean="0"/>
              <a:t>na </a:t>
            </a:r>
            <a:r>
              <a:rPr lang="es-EC" sz="2000" dirty="0"/>
              <a:t>centésima parte, son gases llamados "de invernadero". No los podemos ver ni oler, pero están allí. Algunos de ellos son el dióxido de carbono, el metano y el dióxido de nitrógeno. </a:t>
            </a:r>
          </a:p>
        </p:txBody>
      </p:sp>
      <p:pic>
        <p:nvPicPr>
          <p:cNvPr id="7" name="Picture 2" descr="http://www.panoramadiario.com/uploads/pics/gases_con_efecto_invernader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553" y="1472906"/>
            <a:ext cx="5904657" cy="45662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507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20688"/>
            <a:ext cx="7727646" cy="707886"/>
          </a:xfrm>
          <a:prstGeom prst="rect">
            <a:avLst/>
          </a:prstGeom>
        </p:spPr>
        <p:txBody>
          <a:bodyPr wrap="square">
            <a:spAutoFit/>
          </a:bodyPr>
          <a:lstStyle/>
          <a:p>
            <a:r>
              <a:rPr lang="es-EC" sz="2000" dirty="0"/>
              <a:t>Pero el </a:t>
            </a:r>
            <a:r>
              <a:rPr lang="es-EC" sz="2000" dirty="0" err="1"/>
              <a:t>GEI</a:t>
            </a:r>
            <a:r>
              <a:rPr lang="es-EC" sz="2000" dirty="0"/>
              <a:t> más importante es </a:t>
            </a:r>
            <a:r>
              <a:rPr lang="es-EC" sz="2000" dirty="0" smtClean="0"/>
              <a:t>el </a:t>
            </a:r>
            <a:r>
              <a:rPr lang="es-EC" sz="2000" b="1" dirty="0" smtClean="0"/>
              <a:t>dióxido </a:t>
            </a:r>
            <a:r>
              <a:rPr lang="es-EC" sz="2000" b="1" dirty="0"/>
              <a:t>de carbono </a:t>
            </a:r>
            <a:r>
              <a:rPr lang="es-EC" sz="2000" dirty="0"/>
              <a:t>(</a:t>
            </a:r>
            <a:r>
              <a:rPr lang="es-EC" sz="2000" b="1" dirty="0"/>
              <a:t>CO2</a:t>
            </a:r>
            <a:r>
              <a:rPr lang="es-EC" sz="2000" dirty="0" smtClean="0"/>
              <a:t>), que se produce cuando el carbono se une con el oxígeno del aire. </a:t>
            </a:r>
            <a:endParaRPr lang="es-EC" sz="20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419" y="1650754"/>
            <a:ext cx="8039209" cy="4661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0127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39858" y="1196752"/>
            <a:ext cx="7704856" cy="3477875"/>
          </a:xfrm>
          <a:prstGeom prst="rect">
            <a:avLst/>
          </a:prstGeom>
        </p:spPr>
        <p:txBody>
          <a:bodyPr wrap="square">
            <a:spAutoFit/>
          </a:bodyPr>
          <a:lstStyle/>
          <a:p>
            <a:pPr algn="just"/>
            <a:r>
              <a:rPr lang="es-EC" sz="2000" dirty="0"/>
              <a:t>El dióxido de carbono se genera cuando el elemento carbono se convierte en un gas. </a:t>
            </a:r>
            <a:endParaRPr lang="es-EC" sz="2000" dirty="0" smtClean="0"/>
          </a:p>
          <a:p>
            <a:pPr algn="just"/>
            <a:endParaRPr lang="es-EC" sz="2000" dirty="0"/>
          </a:p>
          <a:p>
            <a:pPr algn="just"/>
            <a:r>
              <a:rPr lang="es-EC" sz="2000" dirty="0" smtClean="0"/>
              <a:t>Por </a:t>
            </a:r>
            <a:r>
              <a:rPr lang="es-EC" sz="2000" dirty="0"/>
              <a:t>ejemplo, cuando </a:t>
            </a:r>
            <a:r>
              <a:rPr lang="es-EC" sz="2000" dirty="0" smtClean="0"/>
              <a:t>se quema </a:t>
            </a:r>
            <a:r>
              <a:rPr lang="es-EC" sz="2000" dirty="0"/>
              <a:t>un árbol, el carbono del árbol se une con el oxígeno del aire y se convierte en el gas llamado </a:t>
            </a:r>
            <a:r>
              <a:rPr lang="es-EC" sz="2000" dirty="0" smtClean="0"/>
              <a:t>dióxido de </a:t>
            </a:r>
            <a:r>
              <a:rPr lang="es-EC" sz="2000" dirty="0"/>
              <a:t>carbono o CO</a:t>
            </a:r>
            <a:r>
              <a:rPr lang="es-EC" sz="2000" b="1" dirty="0"/>
              <a:t>2 </a:t>
            </a:r>
            <a:r>
              <a:rPr lang="es-EC" sz="2000" dirty="0"/>
              <a:t>(puede ver cómo el humo transporta CO</a:t>
            </a:r>
            <a:r>
              <a:rPr lang="es-EC" sz="2000" b="1" dirty="0"/>
              <a:t>2 </a:t>
            </a:r>
            <a:r>
              <a:rPr lang="es-EC" sz="2000" dirty="0"/>
              <a:t>por el aire), o cuando la gasolina se quema </a:t>
            </a:r>
            <a:r>
              <a:rPr lang="es-EC" sz="2000" dirty="0" smtClean="0"/>
              <a:t>para hacer </a:t>
            </a:r>
            <a:r>
              <a:rPr lang="es-EC" sz="2000" dirty="0"/>
              <a:t>funcionar un vehículo o un motor de barco, el carbono de la gasolina se une con el oxígeno del aire </a:t>
            </a:r>
            <a:r>
              <a:rPr lang="es-EC" sz="2000" dirty="0" smtClean="0"/>
              <a:t>y se </a:t>
            </a:r>
            <a:r>
              <a:rPr lang="es-EC" sz="2000" dirty="0"/>
              <a:t>convierte en el gas CO</a:t>
            </a:r>
            <a:r>
              <a:rPr lang="es-EC" sz="2000" b="1" dirty="0"/>
              <a:t>2 </a:t>
            </a:r>
            <a:r>
              <a:rPr lang="es-EC" sz="2000" dirty="0"/>
              <a:t>(puede ver las emisiones del caño de escape de un motor que transporta CO</a:t>
            </a:r>
            <a:r>
              <a:rPr lang="es-EC" sz="2000" b="1" dirty="0"/>
              <a:t>2 </a:t>
            </a:r>
            <a:r>
              <a:rPr lang="es-EC" sz="2000" dirty="0" smtClean="0"/>
              <a:t>en el </a:t>
            </a:r>
            <a:r>
              <a:rPr lang="es-EC" sz="2000" dirty="0"/>
              <a:t>aire).</a:t>
            </a:r>
          </a:p>
        </p:txBody>
      </p:sp>
    </p:spTree>
    <p:extLst>
      <p:ext uri="{BB962C8B-B14F-4D97-AF65-F5344CB8AC3E}">
        <p14:creationId xmlns:p14="http://schemas.microsoft.com/office/powerpoint/2010/main" xmlns="" val="1489392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73578" y="2564904"/>
            <a:ext cx="7452828" cy="2677656"/>
          </a:xfrm>
          <a:prstGeom prst="rect">
            <a:avLst/>
          </a:prstGeom>
          <a:noFill/>
        </p:spPr>
        <p:txBody>
          <a:bodyPr wrap="square" rtlCol="0">
            <a:spAutoFit/>
          </a:bodyPr>
          <a:lstStyle/>
          <a:p>
            <a:pPr algn="just"/>
            <a:r>
              <a:rPr lang="es-EC" sz="2400" dirty="0" smtClean="0"/>
              <a:t>El clima está cambiando debido a las actividades humanas que interfieren en los procesos y ciclos naturales.</a:t>
            </a:r>
          </a:p>
          <a:p>
            <a:pPr algn="just"/>
            <a:endParaRPr lang="es-EC" sz="2400" dirty="0"/>
          </a:p>
          <a:p>
            <a:pPr algn="just"/>
            <a:r>
              <a:rPr lang="es-EC" sz="2400" dirty="0" smtClean="0"/>
              <a:t>Las actividades humanas provocan la excesiva emisión de CO2, que hacen que se produzca el calentamiento global. </a:t>
            </a:r>
            <a:endParaRPr lang="es-EC" sz="2400" dirty="0"/>
          </a:p>
        </p:txBody>
      </p:sp>
      <p:sp>
        <p:nvSpPr>
          <p:cNvPr id="3" name="2 Rectángulo"/>
          <p:cNvSpPr/>
          <p:nvPr/>
        </p:nvSpPr>
        <p:spPr>
          <a:xfrm>
            <a:off x="575556" y="362967"/>
            <a:ext cx="7848872" cy="175432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IMPACTO DE LAS ACTIVIDADES HUMANAS EN EL CICLO DEL CARBONO</a:t>
            </a:r>
            <a:endParaRPr lang="es-EC"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12929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3288" y="732299"/>
            <a:ext cx="6397443" cy="4556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575556" y="362967"/>
            <a:ext cx="7848872" cy="369332"/>
          </a:xfrm>
          <a:prstGeom prst="rect">
            <a:avLst/>
          </a:prstGeom>
        </p:spPr>
        <p:txBody>
          <a:bodyPr wrap="square">
            <a:spAutoFit/>
          </a:bodyPr>
          <a:lstStyle/>
          <a:p>
            <a:r>
              <a:rPr lang="es-EC" b="1" dirty="0" smtClean="0">
                <a:effectLst>
                  <a:outerShdw blurRad="38100" dist="38100" dir="2700000" algn="tl">
                    <a:srgbClr val="000000">
                      <a:alpha val="43137"/>
                    </a:srgbClr>
                  </a:outerShdw>
                </a:effectLst>
              </a:rPr>
              <a:t>IMPACTO DE LAS ACTIVIDADES HUMANAS EN EL CICLO DEL CARBONO</a:t>
            </a:r>
            <a:endParaRPr lang="es-EC" b="1" dirty="0">
              <a:effectLst>
                <a:outerShdw blurRad="38100" dist="38100" dir="2700000" algn="tl">
                  <a:srgbClr val="000000">
                    <a:alpha val="43137"/>
                  </a:srgbClr>
                </a:outerShdw>
              </a:effectLst>
            </a:endParaRPr>
          </a:p>
        </p:txBody>
      </p:sp>
      <p:sp>
        <p:nvSpPr>
          <p:cNvPr id="3" name="2 CuadroTexto"/>
          <p:cNvSpPr txBox="1"/>
          <p:nvPr/>
        </p:nvSpPr>
        <p:spPr>
          <a:xfrm>
            <a:off x="305526" y="5447591"/>
            <a:ext cx="8388932" cy="1323439"/>
          </a:xfrm>
          <a:prstGeom prst="rect">
            <a:avLst/>
          </a:prstGeom>
          <a:noFill/>
        </p:spPr>
        <p:txBody>
          <a:bodyPr wrap="square" rtlCol="0">
            <a:spAutoFit/>
          </a:bodyPr>
          <a:lstStyle/>
          <a:p>
            <a:pPr algn="just"/>
            <a:r>
              <a:rPr lang="es-EC" sz="2000" b="1" dirty="0"/>
              <a:t>Las actividades humanas pueden emitir más CO2 en la </a:t>
            </a:r>
            <a:r>
              <a:rPr lang="es-EC" sz="2000" b="1" dirty="0" smtClean="0"/>
              <a:t>atmósfera (industria </a:t>
            </a:r>
            <a:r>
              <a:rPr lang="es-EC" sz="2000" b="1" dirty="0"/>
              <a:t>e incendios) y también pueden reducir la cantidad de </a:t>
            </a:r>
            <a:r>
              <a:rPr lang="es-EC" sz="2000" b="1" dirty="0" smtClean="0"/>
              <a:t>CO2 que </a:t>
            </a:r>
            <a:r>
              <a:rPr lang="es-EC" sz="2000" b="1" dirty="0"/>
              <a:t>se absorbe del aire y se almacena (tala de bosques). Esto </a:t>
            </a:r>
            <a:r>
              <a:rPr lang="es-EC" sz="2000" b="1" dirty="0" smtClean="0"/>
              <a:t>interfiere con </a:t>
            </a:r>
            <a:r>
              <a:rPr lang="es-EC" sz="2000" b="1" dirty="0"/>
              <a:t>el proceso natural del ciclo del carbono.</a:t>
            </a:r>
          </a:p>
        </p:txBody>
      </p:sp>
    </p:spTree>
    <p:extLst>
      <p:ext uri="{BB962C8B-B14F-4D97-AF65-F5344CB8AC3E}">
        <p14:creationId xmlns:p14="http://schemas.microsoft.com/office/powerpoint/2010/main" xmlns="" val="2788631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15616" y="404664"/>
            <a:ext cx="7128792" cy="126188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Acciones humanas que liberan grandes cantidades de </a:t>
            </a:r>
            <a:r>
              <a:rPr lang="es-EC"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a:t>
            </a:r>
            <a:r>
              <a:rPr lang="es-EC"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s-EC"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3 Rectángulo"/>
          <p:cNvSpPr/>
          <p:nvPr/>
        </p:nvSpPr>
        <p:spPr>
          <a:xfrm>
            <a:off x="179512" y="1916832"/>
            <a:ext cx="6912768"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C" sz="2000" b="1" dirty="0"/>
              <a:t>Quema de combustibles fósiles (petróleo, gas </a:t>
            </a:r>
            <a:r>
              <a:rPr lang="es-EC" sz="2000" b="1" dirty="0" smtClean="0"/>
              <a:t>natural</a:t>
            </a:r>
            <a:r>
              <a:rPr lang="es-EC" sz="2000" b="1" dirty="0"/>
              <a:t>)</a:t>
            </a:r>
          </a:p>
        </p:txBody>
      </p:sp>
      <p:pic>
        <p:nvPicPr>
          <p:cNvPr id="4098" name="Picture 2" descr="http://src.eluniverso.com/data/recursos/imagenes/do08a130211-photo01_456_3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2567834"/>
            <a:ext cx="5400600" cy="39793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929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652120" y="1268760"/>
            <a:ext cx="3066529"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a:r>
              <a:rPr lang="es-EC" sz="2400" b="1" dirty="0" smtClean="0"/>
              <a:t>Deforestación e incendios</a:t>
            </a:r>
            <a:endParaRPr lang="es-EC" sz="2400" b="1" dirty="0"/>
          </a:p>
        </p:txBody>
      </p:sp>
      <p:pic>
        <p:nvPicPr>
          <p:cNvPr id="7170" name="Picture 2" descr="http://ecuador.indymedia.org/images/2003/04/22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421" y="341823"/>
            <a:ext cx="5291675" cy="3515868"/>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ww.hoy.com.ec/wp-content/uploads/2011/05/deforestacion.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91880" y="3068960"/>
            <a:ext cx="5524127" cy="35886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2045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652120" y="437763"/>
            <a:ext cx="3066529"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a:r>
              <a:rPr lang="es-EC" sz="2400" b="1" dirty="0" smtClean="0"/>
              <a:t>Cambios en el uso de la tierra</a:t>
            </a:r>
            <a:endParaRPr lang="es-EC" sz="2400" b="1"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262382"/>
            <a:ext cx="6840760" cy="5124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2045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332656"/>
            <a:ext cx="4685680" cy="3200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6620" y="3697578"/>
            <a:ext cx="7563912" cy="3175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2045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67961"/>
            <a:ext cx="864096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Por qué los bosques son tan importantes?</a:t>
            </a:r>
            <a:endParaRPr lang="es-EC"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CuadroTexto"/>
          <p:cNvSpPr txBox="1"/>
          <p:nvPr/>
        </p:nvSpPr>
        <p:spPr>
          <a:xfrm>
            <a:off x="711604" y="2569512"/>
            <a:ext cx="3572363" cy="3384376"/>
          </a:xfrm>
          <a:prstGeom prst="rect">
            <a:avLst/>
          </a:prstGeom>
          <a:noFill/>
        </p:spPr>
        <p:txBody>
          <a:bodyPr wrap="square" rtlCol="0">
            <a:spAutoFit/>
          </a:bodyPr>
          <a:lstStyle/>
          <a:p>
            <a:r>
              <a:rPr lang="es-EC" sz="2400" dirty="0">
                <a:effectLst>
                  <a:outerShdw blurRad="38100" dist="38100" dir="2700000" algn="tl">
                    <a:srgbClr val="000000">
                      <a:alpha val="43137"/>
                    </a:srgbClr>
                  </a:outerShdw>
                </a:effectLst>
              </a:rPr>
              <a:t>Los bosques son uno de los depósitos de carbono más grandes, y como tales ayudan a </a:t>
            </a:r>
            <a:r>
              <a:rPr lang="es-EC" sz="2400" dirty="0" smtClean="0">
                <a:effectLst>
                  <a:outerShdw blurRad="38100" dist="38100" dir="2700000" algn="tl">
                    <a:srgbClr val="000000">
                      <a:alpha val="43137"/>
                    </a:srgbClr>
                  </a:outerShdw>
                </a:effectLst>
              </a:rPr>
              <a:t>mantener el </a:t>
            </a:r>
            <a:r>
              <a:rPr lang="es-EC" sz="2400" dirty="0">
                <a:effectLst>
                  <a:outerShdw blurRad="38100" dist="38100" dir="2700000" algn="tl">
                    <a:srgbClr val="000000">
                      <a:alpha val="43137"/>
                    </a:srgbClr>
                  </a:outerShdw>
                </a:effectLst>
              </a:rPr>
              <a:t>ciclo del carbono y otros procesos </a:t>
            </a:r>
            <a:r>
              <a:rPr lang="es-EC" sz="2400" dirty="0" smtClean="0">
                <a:effectLst>
                  <a:outerShdw blurRad="38100" dist="38100" dir="2700000" algn="tl">
                    <a:srgbClr val="000000">
                      <a:alpha val="43137"/>
                    </a:srgbClr>
                  </a:outerShdw>
                </a:effectLst>
              </a:rPr>
              <a:t>naturales, por lo que ayudan </a:t>
            </a:r>
            <a:r>
              <a:rPr lang="es-EC" sz="2400" dirty="0">
                <a:effectLst>
                  <a:outerShdw blurRad="38100" dist="38100" dir="2700000" algn="tl">
                    <a:srgbClr val="000000">
                      <a:alpha val="43137"/>
                    </a:srgbClr>
                  </a:outerShdw>
                </a:effectLst>
              </a:rPr>
              <a:t>a atenuar el cambio climático.</a:t>
            </a:r>
          </a:p>
        </p:txBody>
      </p:sp>
      <p:pic>
        <p:nvPicPr>
          <p:cNvPr id="10242" name="Picture 2" descr="http://www.condesan.org/e-foros/Bishkek/X.Izko-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2420888"/>
            <a:ext cx="4029638" cy="34818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2045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5536" y="476672"/>
            <a:ext cx="2808312"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C" sz="4000" b="1" dirty="0" smtClean="0">
                <a:effectLst>
                  <a:outerShdw blurRad="38100" dist="38100" dir="2700000" algn="tl">
                    <a:srgbClr val="000000">
                      <a:alpha val="43137"/>
                    </a:srgbClr>
                  </a:outerShdw>
                </a:effectLst>
              </a:rPr>
              <a:t>La Tierra</a:t>
            </a:r>
            <a:endParaRPr lang="es-EC" sz="4000"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1" y="1772816"/>
            <a:ext cx="2592288" cy="2014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Rectángulo"/>
          <p:cNvSpPr/>
          <p:nvPr/>
        </p:nvSpPr>
        <p:spPr>
          <a:xfrm>
            <a:off x="3779912" y="522838"/>
            <a:ext cx="4572000" cy="1323439"/>
          </a:xfrm>
          <a:prstGeom prst="rect">
            <a:avLst/>
          </a:prstGeom>
        </p:spPr>
        <p:txBody>
          <a:bodyPr>
            <a:spAutoFit/>
          </a:bodyPr>
          <a:lstStyle/>
          <a:p>
            <a:pPr algn="just"/>
            <a:r>
              <a:rPr lang="es-EC" sz="2000" u="none" strike="noStrike" baseline="0" dirty="0" smtClean="0">
                <a:latin typeface="Berlin Sans FB" pitchFamily="34" charset="0"/>
              </a:rPr>
              <a:t>La Tierra es un planeta vivo con procesos naturales que proporcionan un ambiente propicio para la vida humana, animal y vegetal</a:t>
            </a:r>
            <a:endParaRPr lang="es-EC" sz="2000" dirty="0">
              <a:latin typeface="Berlin Sans FB" pitchFamily="34" charset="0"/>
            </a:endParaRPr>
          </a:p>
        </p:txBody>
      </p:sp>
      <p:sp>
        <p:nvSpPr>
          <p:cNvPr id="10" name="9 Rectángulo"/>
          <p:cNvSpPr/>
          <p:nvPr/>
        </p:nvSpPr>
        <p:spPr>
          <a:xfrm>
            <a:off x="4427984" y="2420888"/>
            <a:ext cx="3779912" cy="3416320"/>
          </a:xfrm>
          <a:prstGeom prst="rect">
            <a:avLst/>
          </a:prstGeom>
        </p:spPr>
        <p:txBody>
          <a:bodyPr wrap="square">
            <a:spAutoFit/>
          </a:bodyPr>
          <a:lstStyle/>
          <a:p>
            <a:pPr marL="342900" indent="-342900" algn="just">
              <a:buClr>
                <a:srgbClr val="C00000"/>
              </a:buClr>
              <a:buFont typeface="Wingdings" pitchFamily="2" charset="2"/>
              <a:buChar char="Ø"/>
            </a:pPr>
            <a:r>
              <a:rPr lang="es-EC" sz="2400" dirty="0" smtClean="0">
                <a:latin typeface="Berlin Sans FB" pitchFamily="34" charset="0"/>
              </a:rPr>
              <a:t>Los bosques</a:t>
            </a:r>
          </a:p>
          <a:p>
            <a:pPr marL="342900" indent="-342900" algn="just">
              <a:buClr>
                <a:srgbClr val="C00000"/>
              </a:buClr>
              <a:buFont typeface="Wingdings" pitchFamily="2" charset="2"/>
              <a:buChar char="Ø"/>
            </a:pPr>
            <a:r>
              <a:rPr lang="es-EC" sz="2400" dirty="0" smtClean="0">
                <a:latin typeface="Berlin Sans FB" pitchFamily="34" charset="0"/>
              </a:rPr>
              <a:t>La gente</a:t>
            </a:r>
          </a:p>
          <a:p>
            <a:pPr marL="342900" indent="-342900" algn="just">
              <a:buClr>
                <a:srgbClr val="C00000"/>
              </a:buClr>
              <a:buFont typeface="Wingdings" pitchFamily="2" charset="2"/>
              <a:buChar char="Ø"/>
            </a:pPr>
            <a:r>
              <a:rPr lang="es-EC" sz="2400" dirty="0" smtClean="0">
                <a:latin typeface="Berlin Sans FB" pitchFamily="34" charset="0"/>
              </a:rPr>
              <a:t>El aire</a:t>
            </a:r>
          </a:p>
          <a:p>
            <a:pPr marL="342900" indent="-342900" algn="just">
              <a:buClr>
                <a:srgbClr val="C00000"/>
              </a:buClr>
              <a:buFont typeface="Wingdings" pitchFamily="2" charset="2"/>
              <a:buChar char="Ø"/>
            </a:pPr>
            <a:r>
              <a:rPr lang="es-EC" sz="2400" dirty="0" smtClean="0">
                <a:latin typeface="Berlin Sans FB" pitchFamily="34" charset="0"/>
              </a:rPr>
              <a:t>El agua </a:t>
            </a:r>
          </a:p>
          <a:p>
            <a:pPr marL="342900" indent="-342900" algn="just">
              <a:buClr>
                <a:srgbClr val="C00000"/>
              </a:buClr>
              <a:buFont typeface="Wingdings" pitchFamily="2" charset="2"/>
              <a:buChar char="Ø"/>
            </a:pPr>
            <a:r>
              <a:rPr lang="es-EC" sz="2400" dirty="0" smtClean="0">
                <a:latin typeface="Berlin Sans FB" pitchFamily="34" charset="0"/>
              </a:rPr>
              <a:t>Los animales </a:t>
            </a:r>
          </a:p>
          <a:p>
            <a:pPr marL="342900" indent="-342900" algn="just">
              <a:buClr>
                <a:srgbClr val="C00000"/>
              </a:buClr>
              <a:buFont typeface="Wingdings" pitchFamily="2" charset="2"/>
              <a:buChar char="Ø"/>
            </a:pPr>
            <a:r>
              <a:rPr lang="es-EC" sz="2400" dirty="0" smtClean="0">
                <a:latin typeface="Berlin Sans FB" pitchFamily="34" charset="0"/>
              </a:rPr>
              <a:t>Las plantas</a:t>
            </a:r>
          </a:p>
          <a:p>
            <a:pPr marL="342900" indent="-342900" algn="just">
              <a:buClr>
                <a:srgbClr val="C00000"/>
              </a:buClr>
              <a:buFont typeface="Wingdings" pitchFamily="2" charset="2"/>
              <a:buChar char="Ø"/>
            </a:pPr>
            <a:r>
              <a:rPr lang="es-EC" sz="2400" dirty="0" smtClean="0">
                <a:latin typeface="Berlin Sans FB" pitchFamily="34" charset="0"/>
              </a:rPr>
              <a:t>El clima </a:t>
            </a:r>
          </a:p>
          <a:p>
            <a:pPr marL="342900" indent="-342900" algn="just">
              <a:buClr>
                <a:srgbClr val="C00000"/>
              </a:buClr>
              <a:buFont typeface="Wingdings" pitchFamily="2" charset="2"/>
              <a:buChar char="Ø"/>
            </a:pPr>
            <a:r>
              <a:rPr lang="es-EC" sz="2400" dirty="0" smtClean="0">
                <a:latin typeface="Berlin Sans FB" pitchFamily="34" charset="0"/>
              </a:rPr>
              <a:t>Los ríos y cascadas</a:t>
            </a:r>
          </a:p>
          <a:p>
            <a:pPr marL="342900" indent="-342900" algn="just">
              <a:buClr>
                <a:srgbClr val="C00000"/>
              </a:buClr>
              <a:buFont typeface="Wingdings" pitchFamily="2" charset="2"/>
              <a:buChar char="Ø"/>
            </a:pPr>
            <a:r>
              <a:rPr lang="es-EC" sz="2400" dirty="0" smtClean="0">
                <a:latin typeface="Berlin Sans FB" pitchFamily="34" charset="0"/>
              </a:rPr>
              <a:t>Los paisajes</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424" y="4185260"/>
            <a:ext cx="2636654" cy="23086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7009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692696"/>
            <a:ext cx="8879756" cy="5544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2045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1713295"/>
            <a:ext cx="4464496" cy="32316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s-EC"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Una nueva manera de valorar la función de los bosques para mitigar el cambio climático:  </a:t>
            </a:r>
            <a:r>
              <a:rPr lang="es-EC"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REDD</a:t>
            </a:r>
            <a:r>
              <a:rPr lang="es-EC"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s-EC"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1642045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Qué es </a:t>
            </a:r>
            <a:r>
              <a:rPr lang="es-EC" dirty="0" err="1" smtClean="0"/>
              <a:t>REDD</a:t>
            </a:r>
            <a:r>
              <a:rPr lang="es-EC" dirty="0" smtClean="0"/>
              <a:t>+?</a:t>
            </a:r>
            <a:endParaRPr lang="es-EC" dirty="0"/>
          </a:p>
        </p:txBody>
      </p:sp>
      <p:sp>
        <p:nvSpPr>
          <p:cNvPr id="3" name="2 Marcador de contenido"/>
          <p:cNvSpPr>
            <a:spLocks noGrp="1"/>
          </p:cNvSpPr>
          <p:nvPr>
            <p:ph sz="quarter" idx="13"/>
          </p:nvPr>
        </p:nvSpPr>
        <p:spPr>
          <a:xfrm>
            <a:off x="1907704" y="5301208"/>
            <a:ext cx="6400800" cy="1185312"/>
          </a:xfrm>
        </p:spPr>
        <p:txBody>
          <a:bodyPr/>
          <a:lstStyle/>
          <a:p>
            <a:pPr marL="45720" indent="0" algn="r">
              <a:buNone/>
            </a:pPr>
            <a:r>
              <a:rPr lang="es-EC" dirty="0" smtClean="0"/>
              <a:t>Reducción de emisiones de la deforestación y  degradación y mejoramiento de los stocks de carbono</a:t>
            </a:r>
            <a:endParaRPr lang="es-EC" dirty="0"/>
          </a:p>
        </p:txBody>
      </p:sp>
      <p:sp>
        <p:nvSpPr>
          <p:cNvPr id="4" name="3 CuadroTexto"/>
          <p:cNvSpPr txBox="1"/>
          <p:nvPr/>
        </p:nvSpPr>
        <p:spPr>
          <a:xfrm>
            <a:off x="803302" y="1556791"/>
            <a:ext cx="2016224"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C" sz="2800" dirty="0" smtClean="0">
                <a:effectLst>
                  <a:outerShdw blurRad="38100" dist="38100" dir="2700000" algn="tl">
                    <a:srgbClr val="000000">
                      <a:alpha val="43137"/>
                    </a:srgbClr>
                  </a:outerShdw>
                </a:effectLst>
                <a:latin typeface="+mj-lt"/>
              </a:rPr>
              <a:t>es  un mecanismo para: </a:t>
            </a:r>
            <a:endParaRPr lang="es-EC" sz="2800" dirty="0">
              <a:effectLst>
                <a:outerShdw blurRad="38100" dist="38100" dir="2700000" algn="tl">
                  <a:srgbClr val="000000">
                    <a:alpha val="43137"/>
                  </a:srgbClr>
                </a:outerShdw>
              </a:effectLst>
              <a:latin typeface="+mj-lt"/>
            </a:endParaRPr>
          </a:p>
        </p:txBody>
      </p:sp>
      <p:sp>
        <p:nvSpPr>
          <p:cNvPr id="5" name="4 Flecha curvada hacia la izquierda"/>
          <p:cNvSpPr/>
          <p:nvPr/>
        </p:nvSpPr>
        <p:spPr>
          <a:xfrm rot="8900205">
            <a:off x="1970203" y="3072492"/>
            <a:ext cx="1122580" cy="22025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5 CuadroTexto"/>
          <p:cNvSpPr txBox="1"/>
          <p:nvPr/>
        </p:nvSpPr>
        <p:spPr>
          <a:xfrm>
            <a:off x="2987824" y="404664"/>
            <a:ext cx="5832648"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pitchFamily="2" charset="2"/>
              <a:buChar char="v"/>
            </a:pPr>
            <a:r>
              <a:rPr lang="es-EC" sz="2400" dirty="0" smtClean="0">
                <a:effectLst>
                  <a:outerShdw blurRad="38100" dist="38100" dir="2700000" algn="tl">
                    <a:srgbClr val="000000">
                      <a:alpha val="43137"/>
                    </a:srgbClr>
                  </a:outerShdw>
                </a:effectLst>
              </a:rPr>
              <a:t>La </a:t>
            </a:r>
            <a:r>
              <a:rPr lang="es-EC" sz="2400" dirty="0">
                <a:effectLst>
                  <a:outerShdw blurRad="38100" dist="38100" dir="2700000" algn="tl">
                    <a:srgbClr val="000000">
                      <a:alpha val="43137"/>
                    </a:srgbClr>
                  </a:outerShdw>
                </a:effectLst>
              </a:rPr>
              <a:t>reducción de las emisiones globales de gases causantes del efecto </a:t>
            </a:r>
            <a:r>
              <a:rPr lang="es-EC" sz="2400" dirty="0" smtClean="0">
                <a:effectLst>
                  <a:outerShdw blurRad="38100" dist="38100" dir="2700000" algn="tl">
                    <a:srgbClr val="000000">
                      <a:alpha val="43137"/>
                    </a:srgbClr>
                  </a:outerShdw>
                </a:effectLst>
              </a:rPr>
              <a:t>invernadero</a:t>
            </a:r>
          </a:p>
          <a:p>
            <a:pPr marL="285750" indent="-285750">
              <a:buFont typeface="Wingdings" pitchFamily="2" charset="2"/>
              <a:buChar char="v"/>
            </a:pPr>
            <a:endParaRPr lang="es-EC" sz="2400" dirty="0" smtClean="0">
              <a:effectLst>
                <a:outerShdw blurRad="38100" dist="38100" dir="2700000" algn="tl">
                  <a:srgbClr val="000000">
                    <a:alpha val="43137"/>
                  </a:srgbClr>
                </a:outerShdw>
              </a:effectLst>
            </a:endParaRPr>
          </a:p>
          <a:p>
            <a:pPr marL="285750" indent="-285750">
              <a:buFont typeface="Wingdings" pitchFamily="2" charset="2"/>
              <a:buChar char="v"/>
            </a:pPr>
            <a:r>
              <a:rPr lang="es-EC" sz="2400" dirty="0" smtClean="0">
                <a:effectLst>
                  <a:outerShdw blurRad="38100" dist="38100" dir="2700000" algn="tl">
                    <a:srgbClr val="000000">
                      <a:alpha val="43137"/>
                    </a:srgbClr>
                  </a:outerShdw>
                </a:effectLst>
              </a:rPr>
              <a:t>La conservación y manejo sostenible del bosque </a:t>
            </a:r>
          </a:p>
          <a:p>
            <a:pPr marL="285750" indent="-285750">
              <a:buFont typeface="Wingdings" pitchFamily="2" charset="2"/>
              <a:buChar char="v"/>
            </a:pPr>
            <a:endParaRPr lang="es-EC" sz="2400" dirty="0" smtClean="0">
              <a:effectLst>
                <a:outerShdw blurRad="38100" dist="38100" dir="2700000" algn="tl">
                  <a:srgbClr val="000000">
                    <a:alpha val="43137"/>
                  </a:srgbClr>
                </a:outerShdw>
              </a:effectLst>
            </a:endParaRPr>
          </a:p>
          <a:p>
            <a:pPr marL="285750" indent="-285750">
              <a:buFont typeface="Wingdings" pitchFamily="2" charset="2"/>
              <a:buChar char="v"/>
            </a:pPr>
            <a:r>
              <a:rPr lang="es-EC" sz="2400" dirty="0" smtClean="0">
                <a:effectLst>
                  <a:outerShdw blurRad="38100" dist="38100" dir="2700000" algn="tl">
                    <a:srgbClr val="000000">
                      <a:alpha val="43137"/>
                    </a:srgbClr>
                  </a:outerShdw>
                </a:effectLst>
              </a:rPr>
              <a:t>La mejora de las reservas de carbono de los bosque</a:t>
            </a:r>
            <a:endParaRPr lang="es-EC" sz="2400" dirty="0"/>
          </a:p>
        </p:txBody>
      </p:sp>
    </p:spTree>
    <p:extLst>
      <p:ext uri="{BB962C8B-B14F-4D97-AF65-F5344CB8AC3E}">
        <p14:creationId xmlns:p14="http://schemas.microsoft.com/office/powerpoint/2010/main" xmlns="" val="1987226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124744"/>
            <a:ext cx="7245318" cy="4272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2045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Que hace </a:t>
            </a:r>
            <a:r>
              <a:rPr lang="es-EC" dirty="0" err="1" smtClean="0"/>
              <a:t>REDD</a:t>
            </a:r>
            <a:r>
              <a:rPr lang="es-EC" dirty="0" smtClean="0"/>
              <a:t>+?</a:t>
            </a:r>
            <a:endParaRPr lang="es-EC" dirty="0"/>
          </a:p>
        </p:txBody>
      </p:sp>
      <p:sp>
        <p:nvSpPr>
          <p:cNvPr id="4" name="3 CuadroTexto"/>
          <p:cNvSpPr txBox="1"/>
          <p:nvPr/>
        </p:nvSpPr>
        <p:spPr>
          <a:xfrm>
            <a:off x="1259632" y="764704"/>
            <a:ext cx="6768752"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C" sz="2800" dirty="0" smtClean="0">
                <a:effectLst>
                  <a:outerShdw blurRad="38100" dist="38100" dir="2700000" algn="tl">
                    <a:srgbClr val="000000">
                      <a:alpha val="43137"/>
                    </a:srgbClr>
                  </a:outerShdw>
                </a:effectLst>
                <a:latin typeface="+mj-lt"/>
              </a:rPr>
              <a:t>Crea políticas e incentivos positivos para que los países en desarrollo que tienen bosques, reduzcan sus niveles de deforestación y degradación,  recompensando a sus pobladores financieramente por hacerlo</a:t>
            </a:r>
            <a:endParaRPr lang="es-EC" sz="2800" dirty="0">
              <a:effectLst>
                <a:outerShdw blurRad="38100" dist="38100" dir="2700000" algn="tl">
                  <a:srgbClr val="000000">
                    <a:alpha val="43137"/>
                  </a:srgbClr>
                </a:outerShdw>
              </a:effectLst>
              <a:latin typeface="+mj-lt"/>
            </a:endParaRPr>
          </a:p>
        </p:txBody>
      </p:sp>
      <p:sp>
        <p:nvSpPr>
          <p:cNvPr id="5" name="4 Flecha curvada hacia la izquierda"/>
          <p:cNvSpPr/>
          <p:nvPr/>
        </p:nvSpPr>
        <p:spPr>
          <a:xfrm rot="8900205">
            <a:off x="1538155" y="3232879"/>
            <a:ext cx="1122580" cy="22025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xmlns="" val="3871519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6496" y="2132856"/>
            <a:ext cx="7992888" cy="3785652"/>
          </a:xfrm>
          <a:prstGeom prst="rect">
            <a:avLst/>
          </a:prstGeom>
        </p:spPr>
        <p:txBody>
          <a:bodyPr wrap="square">
            <a:spAutoFit/>
          </a:bodyPr>
          <a:lstStyle/>
          <a:p>
            <a:pPr algn="just"/>
            <a:r>
              <a:rPr lang="es-EC" sz="2400" dirty="0"/>
              <a:t>La </a:t>
            </a:r>
            <a:r>
              <a:rPr lang="es-EC" sz="2400" b="1" u="sng" dirty="0">
                <a:solidFill>
                  <a:srgbClr val="C00000"/>
                </a:solidFill>
              </a:rPr>
              <a:t>deforestación</a:t>
            </a:r>
            <a:r>
              <a:rPr lang="es-EC" sz="2400" b="1" dirty="0"/>
              <a:t> </a:t>
            </a:r>
            <a:r>
              <a:rPr lang="es-EC" sz="2400" dirty="0"/>
              <a:t>es la pérdida total de un área de bosque y de los depósitos de carbono. </a:t>
            </a:r>
            <a:endParaRPr lang="es-EC" sz="2400" dirty="0" smtClean="0"/>
          </a:p>
          <a:p>
            <a:pPr algn="just"/>
            <a:endParaRPr lang="es-EC" sz="2400" dirty="0" smtClean="0"/>
          </a:p>
          <a:p>
            <a:pPr marL="285750" indent="-285750" algn="just">
              <a:buClr>
                <a:srgbClr val="C00000"/>
              </a:buClr>
              <a:buFont typeface="Wingdings" pitchFamily="2" charset="2"/>
              <a:buChar char="v"/>
            </a:pPr>
            <a:r>
              <a:rPr lang="es-EC" sz="2400" dirty="0" smtClean="0"/>
              <a:t>Todo </a:t>
            </a:r>
            <a:r>
              <a:rPr lang="es-EC" sz="2400" dirty="0"/>
              <a:t>el bosque se </a:t>
            </a:r>
            <a:r>
              <a:rPr lang="es-EC" sz="2400" dirty="0" smtClean="0"/>
              <a:t>tala y </a:t>
            </a:r>
            <a:r>
              <a:rPr lang="es-EC" sz="2400" dirty="0"/>
              <a:t>el terreno se explota para otros fines, por ejemplo, la ganadería o la agricultura. </a:t>
            </a:r>
            <a:endParaRPr lang="es-EC" sz="2400" dirty="0" smtClean="0"/>
          </a:p>
          <a:p>
            <a:pPr marL="285750" indent="-285750" algn="just">
              <a:buClr>
                <a:srgbClr val="C00000"/>
              </a:buClr>
              <a:buFont typeface="Wingdings" pitchFamily="2" charset="2"/>
              <a:buChar char="v"/>
            </a:pPr>
            <a:r>
              <a:rPr lang="es-EC" sz="2400" dirty="0" smtClean="0"/>
              <a:t>El </a:t>
            </a:r>
            <a:r>
              <a:rPr lang="es-EC" sz="2400" dirty="0"/>
              <a:t>carbono de los árboles </a:t>
            </a:r>
            <a:r>
              <a:rPr lang="es-EC" sz="2400" dirty="0" smtClean="0"/>
              <a:t>ya no </a:t>
            </a:r>
            <a:r>
              <a:rPr lang="es-EC" sz="2400" dirty="0"/>
              <a:t>queda almacenado en el bosque. </a:t>
            </a:r>
            <a:endParaRPr lang="es-EC" sz="2400" dirty="0" smtClean="0"/>
          </a:p>
          <a:p>
            <a:pPr marL="285750" indent="-285750" algn="just">
              <a:buClr>
                <a:srgbClr val="C00000"/>
              </a:buClr>
              <a:buFont typeface="Wingdings" pitchFamily="2" charset="2"/>
              <a:buChar char="v"/>
            </a:pPr>
            <a:r>
              <a:rPr lang="es-EC" sz="2400" dirty="0" smtClean="0"/>
              <a:t>Las </a:t>
            </a:r>
            <a:r>
              <a:rPr lang="es-EC" sz="2400" dirty="0"/>
              <a:t>grandes deforestaciones también eliminan la biodiversidad y </a:t>
            </a:r>
            <a:r>
              <a:rPr lang="es-EC" sz="2400" dirty="0" smtClean="0"/>
              <a:t>afectan negativamente </a:t>
            </a:r>
            <a:r>
              <a:rPr lang="es-EC" sz="2400" dirty="0"/>
              <a:t>a otros servicios </a:t>
            </a:r>
            <a:r>
              <a:rPr lang="es-EC" sz="2400" dirty="0" err="1"/>
              <a:t>ecosistémicos</a:t>
            </a:r>
            <a:r>
              <a:rPr lang="es-EC" sz="2400" dirty="0"/>
              <a:t>.</a:t>
            </a:r>
          </a:p>
        </p:txBody>
      </p:sp>
      <p:sp>
        <p:nvSpPr>
          <p:cNvPr id="4" name="2 Marcador de contenido"/>
          <p:cNvSpPr>
            <a:spLocks noGrp="1"/>
          </p:cNvSpPr>
          <p:nvPr>
            <p:ph sz="quarter" idx="13"/>
          </p:nvPr>
        </p:nvSpPr>
        <p:spPr>
          <a:xfrm>
            <a:off x="2987824" y="476672"/>
            <a:ext cx="5472608" cy="1185312"/>
          </a:xfrm>
        </p:spPr>
        <p:style>
          <a:lnRef idx="0">
            <a:schemeClr val="accent3"/>
          </a:lnRef>
          <a:fillRef idx="3">
            <a:schemeClr val="accent3"/>
          </a:fillRef>
          <a:effectRef idx="3">
            <a:schemeClr val="accent3"/>
          </a:effectRef>
          <a:fontRef idx="minor">
            <a:schemeClr val="lt1"/>
          </a:fontRef>
        </p:style>
        <p:txBody>
          <a:bodyPr/>
          <a:lstStyle/>
          <a:p>
            <a:pPr marL="45720" indent="0" algn="r">
              <a:buNone/>
            </a:pPr>
            <a:r>
              <a:rPr lang="es-EC" b="1" dirty="0" smtClean="0">
                <a:solidFill>
                  <a:schemeClr val="tx1"/>
                </a:solidFill>
              </a:rPr>
              <a:t>Reducción de emisiones de la </a:t>
            </a:r>
            <a:r>
              <a:rPr lang="es-EC" b="1" u="sng" dirty="0" smtClean="0">
                <a:solidFill>
                  <a:srgbClr val="C00000"/>
                </a:solidFill>
              </a:rPr>
              <a:t>deforestación</a:t>
            </a:r>
            <a:r>
              <a:rPr lang="es-EC" b="1" dirty="0" smtClean="0"/>
              <a:t> </a:t>
            </a:r>
            <a:r>
              <a:rPr lang="es-EC" b="1" dirty="0" smtClean="0">
                <a:solidFill>
                  <a:schemeClr val="tx1"/>
                </a:solidFill>
              </a:rPr>
              <a:t>y  degradación y mejoramiento de los stocks de carbono</a:t>
            </a:r>
            <a:endParaRPr lang="es-EC" b="1" dirty="0">
              <a:solidFill>
                <a:schemeClr val="tx1"/>
              </a:solidFill>
            </a:endParaRPr>
          </a:p>
        </p:txBody>
      </p:sp>
      <p:sp>
        <p:nvSpPr>
          <p:cNvPr id="5" name="4 CuadroTexto"/>
          <p:cNvSpPr txBox="1"/>
          <p:nvPr/>
        </p:nvSpPr>
        <p:spPr>
          <a:xfrm>
            <a:off x="1187624" y="692696"/>
            <a:ext cx="2016224"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C" sz="4400" dirty="0" err="1" smtClean="0">
                <a:effectLst>
                  <a:outerShdw blurRad="38100" dist="38100" dir="2700000" algn="tl">
                    <a:srgbClr val="000000">
                      <a:alpha val="43137"/>
                    </a:srgbClr>
                  </a:outerShdw>
                </a:effectLst>
                <a:latin typeface="+mj-lt"/>
              </a:rPr>
              <a:t>REDD</a:t>
            </a:r>
            <a:r>
              <a:rPr lang="es-EC" sz="4400" dirty="0" smtClean="0">
                <a:effectLst>
                  <a:outerShdw blurRad="38100" dist="38100" dir="2700000" algn="tl">
                    <a:srgbClr val="000000">
                      <a:alpha val="43137"/>
                    </a:srgbClr>
                  </a:outerShdw>
                </a:effectLst>
                <a:latin typeface="+mj-lt"/>
              </a:rPr>
              <a:t>+</a:t>
            </a:r>
            <a:endParaRPr lang="es-EC" sz="44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522200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6496" y="2348880"/>
            <a:ext cx="7992888" cy="2677656"/>
          </a:xfrm>
          <a:prstGeom prst="rect">
            <a:avLst/>
          </a:prstGeom>
        </p:spPr>
        <p:txBody>
          <a:bodyPr wrap="square">
            <a:spAutoFit/>
          </a:bodyPr>
          <a:lstStyle/>
          <a:p>
            <a:pPr algn="just"/>
            <a:r>
              <a:rPr lang="es-EC" sz="2400" dirty="0"/>
              <a:t>La </a:t>
            </a:r>
            <a:r>
              <a:rPr lang="es-EC" sz="2400" b="1" u="sng" dirty="0">
                <a:solidFill>
                  <a:srgbClr val="C00000"/>
                </a:solidFill>
              </a:rPr>
              <a:t>degradación</a:t>
            </a:r>
            <a:r>
              <a:rPr lang="es-EC" sz="2400" b="1" dirty="0"/>
              <a:t> de los bosques </a:t>
            </a:r>
            <a:r>
              <a:rPr lang="es-EC" sz="2400" dirty="0"/>
              <a:t>reduce la cantidad de árboles de un área boscosa determinada, sin </a:t>
            </a:r>
            <a:r>
              <a:rPr lang="es-EC" sz="2400" dirty="0" smtClean="0"/>
              <a:t>eliminar totalmente </a:t>
            </a:r>
            <a:r>
              <a:rPr lang="es-EC" sz="2400" dirty="0"/>
              <a:t>el bosque. </a:t>
            </a:r>
            <a:endParaRPr lang="es-EC" sz="2400" dirty="0" smtClean="0"/>
          </a:p>
          <a:p>
            <a:pPr algn="just"/>
            <a:endParaRPr lang="es-EC" sz="2400" dirty="0"/>
          </a:p>
          <a:p>
            <a:pPr algn="just"/>
            <a:r>
              <a:rPr lang="es-EC" sz="2400" dirty="0" smtClean="0"/>
              <a:t>Muchos </a:t>
            </a:r>
            <a:r>
              <a:rPr lang="es-EC" sz="2400" dirty="0"/>
              <a:t>de los árboles se talan y </a:t>
            </a:r>
            <a:r>
              <a:rPr lang="es-EC" sz="2400" dirty="0" smtClean="0"/>
              <a:t>los depósitos </a:t>
            </a:r>
            <a:r>
              <a:rPr lang="es-EC" sz="2400" dirty="0"/>
              <a:t>de carbono y otros servicios de </a:t>
            </a:r>
            <a:r>
              <a:rPr lang="es-EC" sz="2400" dirty="0" smtClean="0"/>
              <a:t>los ecosistemas </a:t>
            </a:r>
            <a:r>
              <a:rPr lang="es-EC" sz="2400" dirty="0"/>
              <a:t>que brinda el bosque se ven disminuidos.</a:t>
            </a:r>
          </a:p>
        </p:txBody>
      </p:sp>
      <p:sp>
        <p:nvSpPr>
          <p:cNvPr id="4" name="2 Marcador de contenido"/>
          <p:cNvSpPr>
            <a:spLocks noGrp="1"/>
          </p:cNvSpPr>
          <p:nvPr>
            <p:ph sz="quarter" idx="13"/>
          </p:nvPr>
        </p:nvSpPr>
        <p:spPr>
          <a:xfrm>
            <a:off x="2987824" y="484760"/>
            <a:ext cx="5472608" cy="1185312"/>
          </a:xfrm>
        </p:spPr>
        <p:style>
          <a:lnRef idx="0">
            <a:schemeClr val="accent3"/>
          </a:lnRef>
          <a:fillRef idx="3">
            <a:schemeClr val="accent3"/>
          </a:fillRef>
          <a:effectRef idx="3">
            <a:schemeClr val="accent3"/>
          </a:effectRef>
          <a:fontRef idx="minor">
            <a:schemeClr val="lt1"/>
          </a:fontRef>
        </p:style>
        <p:txBody>
          <a:bodyPr/>
          <a:lstStyle/>
          <a:p>
            <a:pPr marL="45720" indent="0" algn="r">
              <a:buNone/>
            </a:pPr>
            <a:r>
              <a:rPr lang="es-EC" b="1" dirty="0" smtClean="0">
                <a:solidFill>
                  <a:schemeClr val="tx1"/>
                </a:solidFill>
              </a:rPr>
              <a:t>Reducción de emisiones de la deforestación y</a:t>
            </a:r>
            <a:r>
              <a:rPr lang="es-EC" b="1" dirty="0" smtClean="0"/>
              <a:t>  </a:t>
            </a:r>
            <a:r>
              <a:rPr lang="es-EC" b="1" u="sng" dirty="0" smtClean="0">
                <a:solidFill>
                  <a:srgbClr val="C00000"/>
                </a:solidFill>
              </a:rPr>
              <a:t>degradación</a:t>
            </a:r>
            <a:r>
              <a:rPr lang="es-EC" b="1" dirty="0" smtClean="0"/>
              <a:t> </a:t>
            </a:r>
            <a:r>
              <a:rPr lang="es-EC" b="1" dirty="0" smtClean="0">
                <a:solidFill>
                  <a:schemeClr val="tx1"/>
                </a:solidFill>
              </a:rPr>
              <a:t>y</a:t>
            </a:r>
            <a:r>
              <a:rPr lang="es-EC" b="1" dirty="0" smtClean="0"/>
              <a:t> </a:t>
            </a:r>
            <a:r>
              <a:rPr lang="es-EC" b="1" dirty="0" smtClean="0">
                <a:solidFill>
                  <a:schemeClr val="tx1"/>
                </a:solidFill>
              </a:rPr>
              <a:t>mejoramiento de los stocks de carbono</a:t>
            </a:r>
            <a:endParaRPr lang="es-EC" b="1" dirty="0">
              <a:solidFill>
                <a:schemeClr val="tx1"/>
              </a:solidFill>
            </a:endParaRPr>
          </a:p>
        </p:txBody>
      </p:sp>
      <p:sp>
        <p:nvSpPr>
          <p:cNvPr id="5" name="4 CuadroTexto"/>
          <p:cNvSpPr txBox="1"/>
          <p:nvPr/>
        </p:nvSpPr>
        <p:spPr>
          <a:xfrm>
            <a:off x="1187624" y="692696"/>
            <a:ext cx="2016224"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C" sz="4400" dirty="0" err="1" smtClean="0">
                <a:effectLst>
                  <a:outerShdw blurRad="38100" dist="38100" dir="2700000" algn="tl">
                    <a:srgbClr val="000000">
                      <a:alpha val="43137"/>
                    </a:srgbClr>
                  </a:outerShdw>
                </a:effectLst>
                <a:latin typeface="+mj-lt"/>
              </a:rPr>
              <a:t>REDD</a:t>
            </a:r>
            <a:r>
              <a:rPr lang="es-EC" sz="4400" dirty="0" smtClean="0">
                <a:effectLst>
                  <a:outerShdw blurRad="38100" dist="38100" dir="2700000" algn="tl">
                    <a:srgbClr val="000000">
                      <a:alpha val="43137"/>
                    </a:srgbClr>
                  </a:outerShdw>
                </a:effectLst>
                <a:latin typeface="+mj-lt"/>
              </a:rPr>
              <a:t>+</a:t>
            </a:r>
            <a:endParaRPr lang="es-EC" sz="44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671037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6496" y="2348880"/>
            <a:ext cx="7992888" cy="3416320"/>
          </a:xfrm>
          <a:prstGeom prst="rect">
            <a:avLst/>
          </a:prstGeom>
        </p:spPr>
        <p:txBody>
          <a:bodyPr wrap="square">
            <a:spAutoFit/>
          </a:bodyPr>
          <a:lstStyle/>
          <a:p>
            <a:pPr algn="just"/>
            <a:r>
              <a:rPr lang="es-EC" sz="2400" dirty="0" smtClean="0"/>
              <a:t>El </a:t>
            </a:r>
            <a:r>
              <a:rPr lang="es-EC" sz="2400" b="1" u="sng" dirty="0" smtClean="0">
                <a:solidFill>
                  <a:srgbClr val="C00000"/>
                </a:solidFill>
              </a:rPr>
              <a:t>mejoramiento de los stocks </a:t>
            </a:r>
            <a:r>
              <a:rPr lang="es-EC" sz="2400" dirty="0" smtClean="0"/>
              <a:t>de carbono, se refiere a:</a:t>
            </a:r>
          </a:p>
          <a:p>
            <a:pPr algn="just"/>
            <a:r>
              <a:rPr lang="es-EC" sz="2400" dirty="0" smtClean="0"/>
              <a:t> </a:t>
            </a:r>
          </a:p>
          <a:p>
            <a:pPr marL="342900" indent="-342900" algn="just">
              <a:buFont typeface="Wingdings" pitchFamily="2" charset="2"/>
              <a:buChar char="v"/>
            </a:pPr>
            <a:r>
              <a:rPr lang="es-EC" sz="2400" dirty="0" smtClean="0"/>
              <a:t>Mejoramiento de los stocks de carbono en áreas protegidas</a:t>
            </a:r>
          </a:p>
          <a:p>
            <a:pPr marL="342900" indent="-342900" algn="just">
              <a:buFont typeface="Wingdings" pitchFamily="2" charset="2"/>
              <a:buChar char="v"/>
            </a:pPr>
            <a:endParaRPr lang="es-EC" sz="2400" dirty="0" smtClean="0"/>
          </a:p>
          <a:p>
            <a:pPr marL="342900" indent="-342900" algn="just">
              <a:buFont typeface="Wingdings" pitchFamily="2" charset="2"/>
              <a:buChar char="v"/>
            </a:pPr>
            <a:r>
              <a:rPr lang="es-EC" sz="2400" dirty="0" smtClean="0"/>
              <a:t>Manejo forestal (silvicultura, manejo de plagas, fertilización)</a:t>
            </a:r>
          </a:p>
          <a:p>
            <a:pPr marL="342900" indent="-342900" algn="just">
              <a:buFont typeface="Wingdings" pitchFamily="2" charset="2"/>
              <a:buChar char="v"/>
            </a:pPr>
            <a:endParaRPr lang="es-EC" sz="2400" dirty="0" smtClean="0"/>
          </a:p>
          <a:p>
            <a:pPr marL="342900" indent="-342900" algn="just">
              <a:buFont typeface="Wingdings" pitchFamily="2" charset="2"/>
              <a:buChar char="v"/>
            </a:pPr>
            <a:r>
              <a:rPr lang="es-EC" sz="2400" dirty="0" smtClean="0"/>
              <a:t>Re-Forestación </a:t>
            </a:r>
          </a:p>
        </p:txBody>
      </p:sp>
      <p:sp>
        <p:nvSpPr>
          <p:cNvPr id="4" name="2 Marcador de contenido"/>
          <p:cNvSpPr>
            <a:spLocks noGrp="1"/>
          </p:cNvSpPr>
          <p:nvPr>
            <p:ph sz="quarter" idx="13"/>
          </p:nvPr>
        </p:nvSpPr>
        <p:spPr>
          <a:xfrm>
            <a:off x="2987824" y="484760"/>
            <a:ext cx="5472608" cy="1185312"/>
          </a:xfrm>
        </p:spPr>
        <p:style>
          <a:lnRef idx="0">
            <a:schemeClr val="accent3"/>
          </a:lnRef>
          <a:fillRef idx="3">
            <a:schemeClr val="accent3"/>
          </a:fillRef>
          <a:effectRef idx="3">
            <a:schemeClr val="accent3"/>
          </a:effectRef>
          <a:fontRef idx="minor">
            <a:schemeClr val="lt1"/>
          </a:fontRef>
        </p:style>
        <p:txBody>
          <a:bodyPr/>
          <a:lstStyle/>
          <a:p>
            <a:pPr marL="45720" indent="0" algn="r">
              <a:buNone/>
            </a:pPr>
            <a:r>
              <a:rPr lang="es-EC" b="1" dirty="0" smtClean="0">
                <a:solidFill>
                  <a:schemeClr val="tx1"/>
                </a:solidFill>
              </a:rPr>
              <a:t>Reducción de emisiones de la deforestación y</a:t>
            </a:r>
            <a:r>
              <a:rPr lang="es-EC" b="1" dirty="0" smtClean="0"/>
              <a:t>  </a:t>
            </a:r>
            <a:r>
              <a:rPr lang="es-EC" b="1" dirty="0" smtClean="0">
                <a:solidFill>
                  <a:schemeClr val="tx1"/>
                </a:solidFill>
              </a:rPr>
              <a:t>degradación</a:t>
            </a:r>
            <a:r>
              <a:rPr lang="es-EC" b="1" dirty="0" smtClean="0"/>
              <a:t> </a:t>
            </a:r>
            <a:r>
              <a:rPr lang="es-EC" b="1" dirty="0" smtClean="0">
                <a:solidFill>
                  <a:schemeClr val="tx1"/>
                </a:solidFill>
              </a:rPr>
              <a:t>y</a:t>
            </a:r>
            <a:r>
              <a:rPr lang="es-EC" b="1" dirty="0" smtClean="0"/>
              <a:t> </a:t>
            </a:r>
            <a:r>
              <a:rPr lang="es-EC" b="1" u="sng" dirty="0" smtClean="0">
                <a:solidFill>
                  <a:srgbClr val="C00000"/>
                </a:solidFill>
              </a:rPr>
              <a:t>mejoramiento de los stocks de carbono</a:t>
            </a:r>
            <a:endParaRPr lang="es-EC" b="1" u="sng" dirty="0">
              <a:solidFill>
                <a:srgbClr val="C00000"/>
              </a:solidFill>
            </a:endParaRPr>
          </a:p>
        </p:txBody>
      </p:sp>
      <p:sp>
        <p:nvSpPr>
          <p:cNvPr id="5" name="4 CuadroTexto"/>
          <p:cNvSpPr txBox="1"/>
          <p:nvPr/>
        </p:nvSpPr>
        <p:spPr>
          <a:xfrm>
            <a:off x="1187624" y="692696"/>
            <a:ext cx="2016224"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C" sz="4400" dirty="0" err="1" smtClean="0">
                <a:effectLst>
                  <a:outerShdw blurRad="38100" dist="38100" dir="2700000" algn="tl">
                    <a:srgbClr val="000000">
                      <a:alpha val="43137"/>
                    </a:srgbClr>
                  </a:outerShdw>
                </a:effectLst>
                <a:latin typeface="+mj-lt"/>
              </a:rPr>
              <a:t>REDD</a:t>
            </a:r>
            <a:r>
              <a:rPr lang="es-EC" sz="4400" dirty="0" smtClean="0">
                <a:effectLst>
                  <a:outerShdw blurRad="38100" dist="38100" dir="2700000" algn="tl">
                    <a:srgbClr val="000000">
                      <a:alpha val="43137"/>
                    </a:srgbClr>
                  </a:outerShdw>
                </a:effectLst>
                <a:latin typeface="+mj-lt"/>
              </a:rPr>
              <a:t>+</a:t>
            </a:r>
            <a:endParaRPr lang="es-EC" sz="44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3770678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ph sz="quarter" idx="13"/>
          </p:nvPr>
        </p:nvSpPr>
        <p:spPr>
          <a:xfrm>
            <a:off x="2987824" y="484760"/>
            <a:ext cx="5472608" cy="1185312"/>
          </a:xfrm>
        </p:spPr>
        <p:style>
          <a:lnRef idx="0">
            <a:schemeClr val="accent3"/>
          </a:lnRef>
          <a:fillRef idx="3">
            <a:schemeClr val="accent3"/>
          </a:fillRef>
          <a:effectRef idx="3">
            <a:schemeClr val="accent3"/>
          </a:effectRef>
          <a:fontRef idx="minor">
            <a:schemeClr val="lt1"/>
          </a:fontRef>
        </p:style>
        <p:txBody>
          <a:bodyPr/>
          <a:lstStyle/>
          <a:p>
            <a:pPr marL="45720" indent="0" algn="r">
              <a:buNone/>
            </a:pPr>
            <a:r>
              <a:rPr lang="es-EC" b="1" dirty="0" smtClean="0">
                <a:solidFill>
                  <a:schemeClr val="tx1"/>
                </a:solidFill>
              </a:rPr>
              <a:t>Reducción de emisiones de la deforestación y</a:t>
            </a:r>
            <a:r>
              <a:rPr lang="es-EC" b="1" dirty="0" smtClean="0"/>
              <a:t>  </a:t>
            </a:r>
            <a:r>
              <a:rPr lang="es-EC" dirty="0" smtClean="0">
                <a:solidFill>
                  <a:schemeClr val="tx1"/>
                </a:solidFill>
              </a:rPr>
              <a:t>degradación</a:t>
            </a:r>
            <a:r>
              <a:rPr lang="es-EC" b="1" dirty="0" smtClean="0"/>
              <a:t> </a:t>
            </a:r>
            <a:r>
              <a:rPr lang="es-EC" b="1" dirty="0" smtClean="0">
                <a:solidFill>
                  <a:schemeClr val="tx1"/>
                </a:solidFill>
              </a:rPr>
              <a:t>y</a:t>
            </a:r>
            <a:r>
              <a:rPr lang="es-EC" b="1" dirty="0" smtClean="0"/>
              <a:t> </a:t>
            </a:r>
            <a:r>
              <a:rPr lang="es-EC" b="1" dirty="0" smtClean="0">
                <a:solidFill>
                  <a:schemeClr val="tx1"/>
                </a:solidFill>
              </a:rPr>
              <a:t>mejoramiento de los stocks de carbono</a:t>
            </a:r>
            <a:endParaRPr lang="es-EC" b="1" dirty="0">
              <a:solidFill>
                <a:schemeClr val="tx1"/>
              </a:solidFill>
            </a:endParaRPr>
          </a:p>
        </p:txBody>
      </p:sp>
      <p:sp>
        <p:nvSpPr>
          <p:cNvPr id="3" name="2 CuadroTexto"/>
          <p:cNvSpPr txBox="1"/>
          <p:nvPr/>
        </p:nvSpPr>
        <p:spPr>
          <a:xfrm>
            <a:off x="1187624" y="692696"/>
            <a:ext cx="2016224"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C" sz="4400" dirty="0" err="1" smtClean="0">
                <a:effectLst>
                  <a:outerShdw blurRad="38100" dist="38100" dir="2700000" algn="tl">
                    <a:srgbClr val="000000">
                      <a:alpha val="43137"/>
                    </a:srgbClr>
                  </a:outerShdw>
                </a:effectLst>
                <a:latin typeface="+mj-lt"/>
              </a:rPr>
              <a:t>REDD</a:t>
            </a:r>
            <a:r>
              <a:rPr lang="es-EC" sz="4400" dirty="0" smtClean="0">
                <a:effectLst>
                  <a:outerShdw blurRad="38100" dist="38100" dir="2700000" algn="tl">
                    <a:srgbClr val="000000">
                      <a:alpha val="43137"/>
                    </a:srgbClr>
                  </a:outerShdw>
                </a:effectLst>
                <a:latin typeface="+mj-lt"/>
              </a:rPr>
              <a:t>+</a:t>
            </a:r>
            <a:endParaRPr lang="es-EC" sz="4400" dirty="0">
              <a:effectLst>
                <a:outerShdw blurRad="38100" dist="38100" dir="2700000" algn="tl">
                  <a:srgbClr val="000000">
                    <a:alpha val="43137"/>
                  </a:srgbClr>
                </a:outerShdw>
              </a:effectLst>
              <a:latin typeface="+mj-lt"/>
            </a:endParaRPr>
          </a:p>
        </p:txBody>
      </p:sp>
      <p:sp>
        <p:nvSpPr>
          <p:cNvPr id="4" name="3 CuadroTexto"/>
          <p:cNvSpPr txBox="1"/>
          <p:nvPr/>
        </p:nvSpPr>
        <p:spPr>
          <a:xfrm>
            <a:off x="1187624" y="2397016"/>
            <a:ext cx="7344816" cy="2677656"/>
          </a:xfrm>
          <a:prstGeom prst="rect">
            <a:avLst/>
          </a:prstGeom>
          <a:solidFill>
            <a:schemeClr val="bg1">
              <a:lumMod val="8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C" sz="2400" dirty="0" smtClean="0"/>
              <a:t>Este proceso permite que los países desarrollados, los fondos internacionales o las compañías privadas ofrezcan beneficios financieros o de otro tipo a las comunidades indígenas que son dueñas de los bosques, para que tomen medidas con el fin de reducir las emisiones de carbono derivadas de la deforestación y la degradación de los bosques. </a:t>
            </a:r>
            <a:endParaRPr lang="es-EC" sz="2400" dirty="0"/>
          </a:p>
        </p:txBody>
      </p:sp>
      <p:sp>
        <p:nvSpPr>
          <p:cNvPr id="5" name="4 Flecha curvada hacia la derecha"/>
          <p:cNvSpPr/>
          <p:nvPr/>
        </p:nvSpPr>
        <p:spPr>
          <a:xfrm>
            <a:off x="107504" y="1268760"/>
            <a:ext cx="1080120" cy="14154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xmlns="" val="8998884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0823" y="1268760"/>
            <a:ext cx="6768752" cy="1569660"/>
          </a:xfrm>
          <a:prstGeom prst="rect">
            <a:avLst/>
          </a:prstGeom>
          <a:solidFill>
            <a:schemeClr val="bg1">
              <a:lumMod val="8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C" sz="2400" dirty="0" smtClean="0"/>
              <a:t>En los bosques que aun se conservan intactos, pueden generarse beneficios manteniéndolos en pie y continuando con el almacenamiento de carbono. </a:t>
            </a:r>
            <a:endParaRPr lang="es-EC" sz="2400" dirty="0"/>
          </a:p>
        </p:txBody>
      </p:sp>
      <p:sp>
        <p:nvSpPr>
          <p:cNvPr id="3" name="2 CuadroTexto"/>
          <p:cNvSpPr txBox="1"/>
          <p:nvPr/>
        </p:nvSpPr>
        <p:spPr>
          <a:xfrm>
            <a:off x="1043608" y="3933056"/>
            <a:ext cx="6552728" cy="1569660"/>
          </a:xfrm>
          <a:prstGeom prst="rect">
            <a:avLst/>
          </a:prstGeom>
          <a:solidFill>
            <a:schemeClr val="bg1">
              <a:lumMod val="8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C" sz="2400" dirty="0" smtClean="0"/>
              <a:t>Cuando las tasas de deforestación son muy altas, los beneficios son por detener las prácticas de deforestación y restaurar los bosques degradados. </a:t>
            </a:r>
            <a:endParaRPr lang="es-EC" sz="2400" dirty="0"/>
          </a:p>
        </p:txBody>
      </p:sp>
    </p:spTree>
    <p:extLst>
      <p:ext uri="{BB962C8B-B14F-4D97-AF65-F5344CB8AC3E}">
        <p14:creationId xmlns:p14="http://schemas.microsoft.com/office/powerpoint/2010/main" xmlns="" val="598713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404664"/>
            <a:ext cx="2190750"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CuadroTexto"/>
          <p:cNvSpPr txBox="1"/>
          <p:nvPr/>
        </p:nvSpPr>
        <p:spPr>
          <a:xfrm>
            <a:off x="395536" y="476672"/>
            <a:ext cx="504056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4000" b="1" dirty="0" smtClean="0">
                <a:effectLst>
                  <a:outerShdw blurRad="38100" dist="38100" dir="2700000" algn="tl">
                    <a:srgbClr val="000000">
                      <a:alpha val="43137"/>
                    </a:srgbClr>
                  </a:outerShdw>
                </a:effectLst>
              </a:rPr>
              <a:t>El clima y el tiempo</a:t>
            </a:r>
            <a:endParaRPr lang="es-EC" sz="4000" b="1" dirty="0">
              <a:effectLst>
                <a:outerShdw blurRad="38100" dist="38100" dir="2700000" algn="tl">
                  <a:srgbClr val="000000">
                    <a:alpha val="43137"/>
                  </a:srgbClr>
                </a:outerShdw>
              </a:effectLst>
            </a:endParaRPr>
          </a:p>
        </p:txBody>
      </p:sp>
      <p:sp>
        <p:nvSpPr>
          <p:cNvPr id="7" name="6 Rectángulo"/>
          <p:cNvSpPr/>
          <p:nvPr/>
        </p:nvSpPr>
        <p:spPr>
          <a:xfrm>
            <a:off x="395536" y="1556792"/>
            <a:ext cx="5976664" cy="2308324"/>
          </a:xfrm>
          <a:prstGeom prst="rect">
            <a:avLst/>
          </a:prstGeom>
        </p:spPr>
        <p:txBody>
          <a:bodyPr wrap="square">
            <a:spAutoFit/>
          </a:bodyPr>
          <a:lstStyle/>
          <a:p>
            <a:pPr algn="just"/>
            <a:r>
              <a:rPr lang="es-EC" sz="2400" u="none" strike="noStrike" baseline="0" dirty="0" smtClean="0">
                <a:latin typeface="Berlin Sans FB" pitchFamily="34" charset="0"/>
              </a:rPr>
              <a:t>El CLIMA son</a:t>
            </a:r>
            <a:r>
              <a:rPr lang="es-EC" sz="2400" u="none" strike="noStrike" dirty="0" smtClean="0">
                <a:latin typeface="Berlin Sans FB" pitchFamily="34" charset="0"/>
              </a:rPr>
              <a:t> las condiciones durante períodos largos de tiempo. </a:t>
            </a:r>
          </a:p>
          <a:p>
            <a:pPr algn="just"/>
            <a:endParaRPr lang="es-EC" sz="2400" u="none" strike="noStrike" dirty="0" smtClean="0">
              <a:latin typeface="Berlin Sans FB" pitchFamily="34" charset="0"/>
            </a:endParaRPr>
          </a:p>
          <a:p>
            <a:pPr algn="just"/>
            <a:r>
              <a:rPr lang="es-EC" sz="2400" dirty="0" smtClean="0">
                <a:latin typeface="Berlin Sans FB" pitchFamily="34" charset="0"/>
              </a:rPr>
              <a:t>El TIEMPO es la temperatura, las lluvias o tormentas durante un período corto de tiempo</a:t>
            </a:r>
            <a:endParaRPr lang="es-EC" sz="2400" dirty="0">
              <a:latin typeface="Berlin Sans FB" pitchFamily="34" charset="0"/>
            </a:endParaRPr>
          </a:p>
        </p:txBody>
      </p:sp>
      <p:sp>
        <p:nvSpPr>
          <p:cNvPr id="8" name="7 Rectángulo"/>
          <p:cNvSpPr/>
          <p:nvPr/>
        </p:nvSpPr>
        <p:spPr>
          <a:xfrm>
            <a:off x="407905" y="4077072"/>
            <a:ext cx="5817375" cy="1200329"/>
          </a:xfrm>
          <a:prstGeom prst="rect">
            <a:avLst/>
          </a:prstGeom>
        </p:spPr>
        <p:txBody>
          <a:bodyPr wrap="square">
            <a:spAutoFit/>
          </a:bodyPr>
          <a:lstStyle/>
          <a:p>
            <a:pPr algn="just"/>
            <a:r>
              <a:rPr lang="es-EC" sz="2400" u="none" strike="noStrike" baseline="0" dirty="0" smtClean="0">
                <a:latin typeface="Berlin Sans FB" pitchFamily="34" charset="0"/>
              </a:rPr>
              <a:t>El CLIMA gener</a:t>
            </a:r>
            <a:r>
              <a:rPr lang="es-EC" sz="2400" dirty="0" smtClean="0">
                <a:latin typeface="Berlin Sans FB" pitchFamily="34" charset="0"/>
              </a:rPr>
              <a:t>a las temperaturas y las precipitaciones que hacen que las plantas, animales y humanos vivan en la tierra. </a:t>
            </a:r>
            <a:endParaRPr lang="es-EC" sz="2400" dirty="0">
              <a:latin typeface="Berlin Sans FB" pitchFamily="34" charset="0"/>
            </a:endParaRPr>
          </a:p>
        </p:txBody>
      </p:sp>
    </p:spTree>
    <p:extLst>
      <p:ext uri="{BB962C8B-B14F-4D97-AF65-F5344CB8AC3E}">
        <p14:creationId xmlns:p14="http://schemas.microsoft.com/office/powerpoint/2010/main" xmlns="" val="330242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5" y="-400"/>
            <a:ext cx="5328282" cy="685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47083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95536" y="476672"/>
            <a:ext cx="799288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3200" b="1" dirty="0" smtClean="0">
                <a:effectLst>
                  <a:outerShdw blurRad="38100" dist="38100" dir="2700000" algn="tl">
                    <a:srgbClr val="000000">
                      <a:alpha val="43137"/>
                    </a:srgbClr>
                  </a:outerShdw>
                </a:effectLst>
              </a:rPr>
              <a:t>Que se debe hacer para iniciar </a:t>
            </a:r>
            <a:r>
              <a:rPr lang="es-EC" sz="3200" b="1" dirty="0" err="1" smtClean="0">
                <a:effectLst>
                  <a:outerShdw blurRad="38100" dist="38100" dir="2700000" algn="tl">
                    <a:srgbClr val="000000">
                      <a:alpha val="43137"/>
                    </a:srgbClr>
                  </a:outerShdw>
                </a:effectLst>
              </a:rPr>
              <a:t>REDD</a:t>
            </a:r>
            <a:r>
              <a:rPr lang="es-EC" sz="3200" b="1" dirty="0" smtClean="0">
                <a:effectLst>
                  <a:outerShdw blurRad="38100" dist="38100" dir="2700000" algn="tl">
                    <a:srgbClr val="000000">
                      <a:alpha val="43137"/>
                    </a:srgbClr>
                  </a:outerShdw>
                </a:effectLst>
              </a:rPr>
              <a:t>+?</a:t>
            </a:r>
            <a:endParaRPr lang="es-EC" sz="3200" b="1" dirty="0">
              <a:effectLst>
                <a:outerShdw blurRad="38100" dist="38100" dir="2700000" algn="tl">
                  <a:srgbClr val="000000">
                    <a:alpha val="43137"/>
                  </a:srgbClr>
                </a:outerShdw>
              </a:effectLst>
            </a:endParaRPr>
          </a:p>
        </p:txBody>
      </p:sp>
      <p:sp>
        <p:nvSpPr>
          <p:cNvPr id="8" name="7 CuadroTexto"/>
          <p:cNvSpPr txBox="1"/>
          <p:nvPr/>
        </p:nvSpPr>
        <p:spPr>
          <a:xfrm>
            <a:off x="395536" y="1429762"/>
            <a:ext cx="1728192" cy="6480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IDENTIFICAR UN BOSQUE</a:t>
            </a:r>
            <a:endParaRPr lang="es-EC" dirty="0"/>
          </a:p>
        </p:txBody>
      </p:sp>
      <p:sp>
        <p:nvSpPr>
          <p:cNvPr id="10" name="9 Flecha izquierda y arriba"/>
          <p:cNvSpPr/>
          <p:nvPr/>
        </p:nvSpPr>
        <p:spPr>
          <a:xfrm rot="5400000">
            <a:off x="1727684" y="1931606"/>
            <a:ext cx="432048" cy="79208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CuadroTexto"/>
          <p:cNvSpPr txBox="1"/>
          <p:nvPr/>
        </p:nvSpPr>
        <p:spPr>
          <a:xfrm>
            <a:off x="327448" y="3757278"/>
            <a:ext cx="1198353" cy="369332"/>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acuerdos</a:t>
            </a:r>
            <a:endParaRPr lang="es-EC" dirty="0"/>
          </a:p>
        </p:txBody>
      </p:sp>
      <p:sp>
        <p:nvSpPr>
          <p:cNvPr id="14" name="13 CuadroTexto"/>
          <p:cNvSpPr txBox="1"/>
          <p:nvPr/>
        </p:nvSpPr>
        <p:spPr>
          <a:xfrm>
            <a:off x="318298" y="3228795"/>
            <a:ext cx="1207503" cy="369332"/>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socializar</a:t>
            </a:r>
            <a:endParaRPr lang="es-EC" dirty="0"/>
          </a:p>
        </p:txBody>
      </p:sp>
      <p:sp>
        <p:nvSpPr>
          <p:cNvPr id="15" name="14 CuadroTexto"/>
          <p:cNvSpPr txBox="1"/>
          <p:nvPr/>
        </p:nvSpPr>
        <p:spPr>
          <a:xfrm>
            <a:off x="2467135" y="2077834"/>
            <a:ext cx="2448272" cy="646331"/>
          </a:xfrm>
          <a:prstGeom prst="rect">
            <a:avLst/>
          </a:prstGeom>
          <a:solidFill>
            <a:srgbClr val="FFFF99"/>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INSTITUCIONALIZAR EL PROCESO </a:t>
            </a:r>
            <a:endParaRPr lang="es-EC" dirty="0"/>
          </a:p>
        </p:txBody>
      </p:sp>
      <p:sp>
        <p:nvSpPr>
          <p:cNvPr id="16" name="15 CuadroTexto"/>
          <p:cNvSpPr txBox="1"/>
          <p:nvPr/>
        </p:nvSpPr>
        <p:spPr>
          <a:xfrm>
            <a:off x="2384985" y="3295613"/>
            <a:ext cx="2376264" cy="646331"/>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CONSENSOS COMUNITARIOS</a:t>
            </a:r>
            <a:endParaRPr lang="es-EC" dirty="0"/>
          </a:p>
        </p:txBody>
      </p:sp>
      <p:sp>
        <p:nvSpPr>
          <p:cNvPr id="17" name="16 CuadroTexto"/>
          <p:cNvSpPr txBox="1"/>
          <p:nvPr/>
        </p:nvSpPr>
        <p:spPr>
          <a:xfrm>
            <a:off x="5772044" y="2111626"/>
            <a:ext cx="3240360" cy="369332"/>
          </a:xfrm>
          <a:prstGeom prst="rect">
            <a:avLst/>
          </a:prstGeom>
          <a:solidFill>
            <a:srgbClr val="FFFF99"/>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mtClean="0"/>
              <a:t>COMITÉ REDD+ SUCUMBÍOS</a:t>
            </a:r>
            <a:endParaRPr lang="es-EC" dirty="0"/>
          </a:p>
        </p:txBody>
      </p:sp>
      <p:sp>
        <p:nvSpPr>
          <p:cNvPr id="18" name="17 CuadroTexto"/>
          <p:cNvSpPr txBox="1"/>
          <p:nvPr/>
        </p:nvSpPr>
        <p:spPr>
          <a:xfrm>
            <a:off x="5772044" y="1429762"/>
            <a:ext cx="3240360" cy="369332"/>
          </a:xfrm>
          <a:prstGeom prst="rect">
            <a:avLst/>
          </a:prstGeom>
          <a:solidFill>
            <a:srgbClr val="FFFF99"/>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ACUERDOS INSTITUCIONALES</a:t>
            </a:r>
            <a:endParaRPr lang="es-EC" dirty="0"/>
          </a:p>
        </p:txBody>
      </p:sp>
      <p:sp>
        <p:nvSpPr>
          <p:cNvPr id="19" name="18 CuadroTexto"/>
          <p:cNvSpPr txBox="1"/>
          <p:nvPr/>
        </p:nvSpPr>
        <p:spPr>
          <a:xfrm>
            <a:off x="5772044" y="2705130"/>
            <a:ext cx="3240360" cy="646331"/>
          </a:xfrm>
          <a:prstGeom prst="rect">
            <a:avLst/>
          </a:prstGeom>
          <a:solidFill>
            <a:srgbClr val="FFFF99"/>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CONSEJOS DE GOBIERNOS INDÍGENAS</a:t>
            </a:r>
            <a:endParaRPr lang="es-EC" dirty="0"/>
          </a:p>
        </p:txBody>
      </p:sp>
      <p:sp>
        <p:nvSpPr>
          <p:cNvPr id="11" name="10 Flecha derecha"/>
          <p:cNvSpPr/>
          <p:nvPr/>
        </p:nvSpPr>
        <p:spPr>
          <a:xfrm rot="19714585">
            <a:off x="4957007" y="1688431"/>
            <a:ext cx="845470" cy="218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lecha derecha"/>
          <p:cNvSpPr/>
          <p:nvPr/>
        </p:nvSpPr>
        <p:spPr>
          <a:xfrm>
            <a:off x="5092277" y="2231744"/>
            <a:ext cx="574929" cy="218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derecha"/>
          <p:cNvSpPr/>
          <p:nvPr/>
        </p:nvSpPr>
        <p:spPr>
          <a:xfrm rot="1709612">
            <a:off x="4957007" y="2888351"/>
            <a:ext cx="845470" cy="218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Flecha derecha"/>
          <p:cNvSpPr/>
          <p:nvPr/>
        </p:nvSpPr>
        <p:spPr>
          <a:xfrm rot="5400000">
            <a:off x="3306534" y="2882205"/>
            <a:ext cx="442702" cy="218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Flecha derecha"/>
          <p:cNvSpPr/>
          <p:nvPr/>
        </p:nvSpPr>
        <p:spPr>
          <a:xfrm rot="11947420">
            <a:off x="1677776" y="3409068"/>
            <a:ext cx="534540" cy="234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26 Flecha derecha"/>
          <p:cNvSpPr/>
          <p:nvPr/>
        </p:nvSpPr>
        <p:spPr>
          <a:xfrm rot="9583282">
            <a:off x="1613456" y="3737094"/>
            <a:ext cx="596000" cy="259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27 CuadroTexto"/>
          <p:cNvSpPr txBox="1"/>
          <p:nvPr/>
        </p:nvSpPr>
        <p:spPr>
          <a:xfrm>
            <a:off x="2384985" y="4510861"/>
            <a:ext cx="2376264" cy="923330"/>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ESTUDIOS TÉCNICOS CIENTÍFICOS DEL BOSQUE</a:t>
            </a:r>
            <a:endParaRPr lang="es-EC" dirty="0"/>
          </a:p>
        </p:txBody>
      </p:sp>
      <p:sp>
        <p:nvSpPr>
          <p:cNvPr id="29" name="28 CuadroTexto"/>
          <p:cNvSpPr txBox="1"/>
          <p:nvPr/>
        </p:nvSpPr>
        <p:spPr>
          <a:xfrm>
            <a:off x="302657" y="4332257"/>
            <a:ext cx="1198353" cy="646331"/>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Planes de vida</a:t>
            </a:r>
            <a:endParaRPr lang="es-EC" dirty="0"/>
          </a:p>
        </p:txBody>
      </p:sp>
      <p:sp>
        <p:nvSpPr>
          <p:cNvPr id="30" name="29 Flecha derecha"/>
          <p:cNvSpPr/>
          <p:nvPr/>
        </p:nvSpPr>
        <p:spPr>
          <a:xfrm rot="8444863">
            <a:off x="1539279" y="4095208"/>
            <a:ext cx="837153" cy="272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30 Flecha derecha"/>
          <p:cNvSpPr/>
          <p:nvPr/>
        </p:nvSpPr>
        <p:spPr>
          <a:xfrm rot="5400000">
            <a:off x="3306534" y="4077329"/>
            <a:ext cx="442702" cy="218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31 CuadroTexto"/>
          <p:cNvSpPr txBox="1"/>
          <p:nvPr/>
        </p:nvSpPr>
        <p:spPr>
          <a:xfrm>
            <a:off x="5494582" y="4601391"/>
            <a:ext cx="1059392" cy="369332"/>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err="1" smtClean="0"/>
              <a:t>DDP</a:t>
            </a:r>
            <a:endParaRPr lang="es-EC" dirty="0"/>
          </a:p>
        </p:txBody>
      </p:sp>
      <p:sp>
        <p:nvSpPr>
          <p:cNvPr id="33" name="32 CuadroTexto"/>
          <p:cNvSpPr txBox="1"/>
          <p:nvPr/>
        </p:nvSpPr>
        <p:spPr>
          <a:xfrm>
            <a:off x="5379742" y="5249525"/>
            <a:ext cx="3632662" cy="369332"/>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smtClean="0"/>
              <a:t>Valoración Servicios ambientales</a:t>
            </a:r>
            <a:endParaRPr lang="es-EC" dirty="0"/>
          </a:p>
        </p:txBody>
      </p:sp>
    </p:spTree>
    <p:extLst>
      <p:ext uri="{BB962C8B-B14F-4D97-AF65-F5344CB8AC3E}">
        <p14:creationId xmlns:p14="http://schemas.microsoft.com/office/powerpoint/2010/main" xmlns="" val="1964200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06938" y="666485"/>
            <a:ext cx="5688632"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C" sz="3200" b="1" dirty="0" smtClean="0">
                <a:effectLst>
                  <a:outerShdw blurRad="38100" dist="38100" dir="2700000" algn="tl">
                    <a:srgbClr val="000000">
                      <a:alpha val="43137"/>
                    </a:srgbClr>
                  </a:outerShdw>
                </a:effectLst>
              </a:rPr>
              <a:t>Beneficios de </a:t>
            </a:r>
            <a:r>
              <a:rPr lang="es-EC" sz="3200" b="1" dirty="0" err="1" smtClean="0">
                <a:effectLst>
                  <a:outerShdw blurRad="38100" dist="38100" dir="2700000" algn="tl">
                    <a:srgbClr val="000000">
                      <a:alpha val="43137"/>
                    </a:srgbClr>
                  </a:outerShdw>
                </a:effectLst>
              </a:rPr>
              <a:t>REDD</a:t>
            </a:r>
            <a:r>
              <a:rPr lang="es-EC" sz="3200" b="1" dirty="0" smtClean="0">
                <a:effectLst>
                  <a:outerShdw blurRad="38100" dist="38100" dir="2700000" algn="tl">
                    <a:srgbClr val="000000">
                      <a:alpha val="43137"/>
                    </a:srgbClr>
                  </a:outerShdw>
                </a:effectLst>
              </a:rPr>
              <a:t>+</a:t>
            </a:r>
            <a:endParaRPr lang="es-EC" sz="3200" b="1" dirty="0">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99" y="1628800"/>
            <a:ext cx="9159417"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1761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5536" y="476672"/>
            <a:ext cx="504056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4000" b="1" dirty="0" smtClean="0">
                <a:effectLst>
                  <a:outerShdw blurRad="38100" dist="38100" dir="2700000" algn="tl">
                    <a:srgbClr val="000000">
                      <a:alpha val="43137"/>
                    </a:srgbClr>
                  </a:outerShdw>
                </a:effectLst>
              </a:rPr>
              <a:t>El clima y el tiempo</a:t>
            </a:r>
            <a:endParaRPr lang="es-EC" sz="4000"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484784"/>
            <a:ext cx="7000875" cy="493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1822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5536" y="476672"/>
            <a:ext cx="504056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4000" b="1" dirty="0" smtClean="0">
                <a:effectLst>
                  <a:outerShdw blurRad="38100" dist="38100" dir="2700000" algn="tl">
                    <a:srgbClr val="000000">
                      <a:alpha val="43137"/>
                    </a:srgbClr>
                  </a:outerShdw>
                </a:effectLst>
              </a:rPr>
              <a:t>El clima y el tiempo</a:t>
            </a:r>
            <a:endParaRPr lang="es-EC" sz="4000" b="1" dirty="0">
              <a:effectLst>
                <a:outerShdw blurRad="38100" dist="38100" dir="2700000" algn="tl">
                  <a:srgbClr val="000000">
                    <a:alpha val="43137"/>
                  </a:srgbClr>
                </a:outerShdw>
              </a:effectLst>
            </a:endParaRPr>
          </a:p>
        </p:txBody>
      </p:sp>
      <p:sp>
        <p:nvSpPr>
          <p:cNvPr id="2" name="1 CuadroTexto"/>
          <p:cNvSpPr txBox="1"/>
          <p:nvPr/>
        </p:nvSpPr>
        <p:spPr>
          <a:xfrm>
            <a:off x="395536" y="1268760"/>
            <a:ext cx="8280920" cy="954107"/>
          </a:xfrm>
          <a:prstGeom prst="rect">
            <a:avLst/>
          </a:prstGeom>
          <a:noFill/>
        </p:spPr>
        <p:txBody>
          <a:bodyPr wrap="square" rtlCol="0">
            <a:spAutoFit/>
          </a:bodyPr>
          <a:lstStyle/>
          <a:p>
            <a:pPr algn="just"/>
            <a:r>
              <a:rPr lang="es-EC" sz="2800" dirty="0" smtClean="0"/>
              <a:t>Los principales </a:t>
            </a:r>
            <a:r>
              <a:rPr lang="es-EC" sz="2800" dirty="0"/>
              <a:t>procesos naturales que afectan el clima son:</a:t>
            </a:r>
          </a:p>
        </p:txBody>
      </p:sp>
      <p:sp>
        <p:nvSpPr>
          <p:cNvPr id="5" name="4 Rectángulo"/>
          <p:cNvSpPr/>
          <p:nvPr/>
        </p:nvSpPr>
        <p:spPr>
          <a:xfrm>
            <a:off x="1763688" y="2470535"/>
            <a:ext cx="6120680" cy="2862322"/>
          </a:xfrm>
          <a:prstGeom prst="rect">
            <a:avLst/>
          </a:prstGeom>
        </p:spPr>
        <p:txBody>
          <a:bodyPr wrap="square">
            <a:spAutoFit/>
          </a:bodyPr>
          <a:lstStyle/>
          <a:p>
            <a:pPr marL="342900" indent="-342900" algn="just">
              <a:lnSpc>
                <a:spcPct val="150000"/>
              </a:lnSpc>
              <a:buClr>
                <a:srgbClr val="C00000"/>
              </a:buClr>
              <a:buFont typeface="Wingdings" pitchFamily="2" charset="2"/>
              <a:buChar char="Ø"/>
            </a:pPr>
            <a:r>
              <a:rPr lang="es-EC" sz="2400" dirty="0" smtClean="0">
                <a:latin typeface="Berlin Sans FB" pitchFamily="34" charset="0"/>
              </a:rPr>
              <a:t>LA ENERGÍA SOLAR </a:t>
            </a:r>
          </a:p>
          <a:p>
            <a:pPr marL="342900" indent="-342900" algn="just">
              <a:lnSpc>
                <a:spcPct val="150000"/>
              </a:lnSpc>
              <a:buClr>
                <a:srgbClr val="C00000"/>
              </a:buClr>
              <a:buFont typeface="Wingdings" pitchFamily="2" charset="2"/>
              <a:buChar char="Ø"/>
            </a:pPr>
            <a:r>
              <a:rPr lang="es-EC" sz="2400" dirty="0" smtClean="0">
                <a:latin typeface="Berlin Sans FB" pitchFamily="34" charset="0"/>
              </a:rPr>
              <a:t>LOS GASES DE LA ATMÓSFERA </a:t>
            </a:r>
          </a:p>
          <a:p>
            <a:pPr marL="342900" indent="-342900" algn="just">
              <a:lnSpc>
                <a:spcPct val="150000"/>
              </a:lnSpc>
              <a:buClr>
                <a:srgbClr val="C00000"/>
              </a:buClr>
              <a:buFont typeface="Wingdings" pitchFamily="2" charset="2"/>
              <a:buChar char="Ø"/>
            </a:pPr>
            <a:r>
              <a:rPr lang="es-EC" sz="2400" dirty="0" smtClean="0">
                <a:latin typeface="Berlin Sans FB" pitchFamily="34" charset="0"/>
              </a:rPr>
              <a:t>CORRIENTES OCEÁNICAS</a:t>
            </a:r>
          </a:p>
          <a:p>
            <a:pPr marL="342900" indent="-342900" algn="just">
              <a:lnSpc>
                <a:spcPct val="150000"/>
              </a:lnSpc>
              <a:buClr>
                <a:srgbClr val="C00000"/>
              </a:buClr>
              <a:buFont typeface="Wingdings" pitchFamily="2" charset="2"/>
              <a:buChar char="Ø"/>
            </a:pPr>
            <a:r>
              <a:rPr lang="es-EC" sz="2400" dirty="0" smtClean="0">
                <a:latin typeface="Berlin Sans FB" pitchFamily="34" charset="0"/>
              </a:rPr>
              <a:t>ERUPCIONES VOLCÁNICAS</a:t>
            </a:r>
          </a:p>
          <a:p>
            <a:pPr marL="342900" indent="-342900" algn="just">
              <a:lnSpc>
                <a:spcPct val="150000"/>
              </a:lnSpc>
              <a:buClr>
                <a:srgbClr val="C00000"/>
              </a:buClr>
              <a:buFont typeface="Wingdings" pitchFamily="2" charset="2"/>
              <a:buChar char="Ø"/>
            </a:pPr>
            <a:r>
              <a:rPr lang="es-EC" sz="2400" dirty="0" smtClean="0">
                <a:latin typeface="Berlin Sans FB" pitchFamily="34" charset="0"/>
              </a:rPr>
              <a:t>HIELO Y NIEVE</a:t>
            </a:r>
          </a:p>
        </p:txBody>
      </p:sp>
    </p:spTree>
    <p:extLst>
      <p:ext uri="{BB962C8B-B14F-4D97-AF65-F5344CB8AC3E}">
        <p14:creationId xmlns:p14="http://schemas.microsoft.com/office/powerpoint/2010/main" xmlns="" val="2676268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22448" y="329864"/>
            <a:ext cx="5256584"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C" sz="4000" b="1" dirty="0" smtClean="0">
                <a:effectLst>
                  <a:outerShdw blurRad="38100" dist="38100" dir="2700000" algn="tl">
                    <a:srgbClr val="000000">
                      <a:alpha val="43137"/>
                    </a:srgbClr>
                  </a:outerShdw>
                </a:effectLst>
              </a:rPr>
              <a:t>Cambio Climático</a:t>
            </a:r>
            <a:endParaRPr lang="es-EC" sz="4000" b="1" dirty="0">
              <a:effectLst>
                <a:outerShdw blurRad="38100" dist="38100" dir="2700000" algn="tl">
                  <a:srgbClr val="000000">
                    <a:alpha val="43137"/>
                  </a:srgbClr>
                </a:outerShdw>
              </a:effectLst>
            </a:endParaRPr>
          </a:p>
        </p:txBody>
      </p:sp>
      <p:sp>
        <p:nvSpPr>
          <p:cNvPr id="8" name="1 Título"/>
          <p:cNvSpPr>
            <a:spLocks noGrp="1"/>
          </p:cNvSpPr>
          <p:nvPr>
            <p:ph type="title"/>
          </p:nvPr>
        </p:nvSpPr>
        <p:spPr>
          <a:xfrm>
            <a:off x="1043607" y="1349896"/>
            <a:ext cx="7016567" cy="1143000"/>
          </a:xfrm>
        </p:spPr>
        <p:txBody>
          <a:bodyPr/>
          <a:lstStyle/>
          <a:p>
            <a:pPr marL="0" indent="0">
              <a:buNone/>
            </a:pPr>
            <a:r>
              <a:rPr lang="es-EC" dirty="0" smtClean="0"/>
              <a:t>“calentamiento global”</a:t>
            </a:r>
            <a:endParaRPr lang="es-EC" dirty="0"/>
          </a:p>
        </p:txBody>
      </p:sp>
      <p:sp>
        <p:nvSpPr>
          <p:cNvPr id="2" name="1 Flecha curvada hacia arriba"/>
          <p:cNvSpPr/>
          <p:nvPr/>
        </p:nvSpPr>
        <p:spPr>
          <a:xfrm rot="7703723">
            <a:off x="1107507" y="614126"/>
            <a:ext cx="1152128" cy="7200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5" name="4 Rectángulo"/>
          <p:cNvSpPr/>
          <p:nvPr/>
        </p:nvSpPr>
        <p:spPr>
          <a:xfrm>
            <a:off x="663744" y="2420888"/>
            <a:ext cx="8173992" cy="954107"/>
          </a:xfrm>
          <a:prstGeom prst="rect">
            <a:avLst/>
          </a:prstGeom>
        </p:spPr>
        <p:txBody>
          <a:bodyPr wrap="square">
            <a:spAutoFit/>
          </a:bodyPr>
          <a:lstStyle/>
          <a:p>
            <a:pPr algn="just"/>
            <a:r>
              <a:rPr lang="es-EC" sz="2800" dirty="0" smtClean="0"/>
              <a:t>Aumento anual de la temperatura promedio de la tierra que conlleva a cambios en el clima.</a:t>
            </a:r>
            <a:endParaRPr lang="es-EC" sz="2800" dirty="0"/>
          </a:p>
        </p:txBody>
      </p:sp>
      <p:sp>
        <p:nvSpPr>
          <p:cNvPr id="14" name="13 Rectángulo"/>
          <p:cNvSpPr/>
          <p:nvPr/>
        </p:nvSpPr>
        <p:spPr>
          <a:xfrm>
            <a:off x="663744" y="4113618"/>
            <a:ext cx="8173992"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sz="2400" dirty="0" smtClean="0"/>
              <a:t>La mayor parte del calentamiento global se debe al incremento de  ciertos gases en la atmósfera.  Ya que la producción excesiva de algunos gases pueden provocar un cambio en los procesos naturales que causan el calentamiento global</a:t>
            </a:r>
            <a:endParaRPr lang="es-EC" sz="2400" dirty="0"/>
          </a:p>
        </p:txBody>
      </p:sp>
    </p:spTree>
    <p:extLst>
      <p:ext uri="{BB962C8B-B14F-4D97-AF65-F5344CB8AC3E}">
        <p14:creationId xmlns:p14="http://schemas.microsoft.com/office/powerpoint/2010/main" xmlns="" val="2405905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95536" y="620688"/>
            <a:ext cx="7920880" cy="830997"/>
          </a:xfrm>
          <a:prstGeom prst="rect">
            <a:avLst/>
          </a:prstGeom>
          <a:noFill/>
        </p:spPr>
        <p:txBody>
          <a:bodyPr wrap="square" rtlCol="0">
            <a:spAutoFit/>
          </a:bodyPr>
          <a:lstStyle/>
          <a:p>
            <a:pPr marL="542925" indent="-542925">
              <a:spcAft>
                <a:spcPts val="600"/>
              </a:spcAft>
              <a:buClr>
                <a:srgbClr val="C00000"/>
              </a:buClr>
              <a:buFont typeface="Wingdings" pitchFamily="2" charset="2"/>
              <a:buChar char="v"/>
            </a:pPr>
            <a:r>
              <a:rPr lang="es-EC" sz="2400" dirty="0" smtClean="0"/>
              <a:t>Aumento de la temperatura de la tierra (en algunos lugares más cálida y en otros más fría)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53328" y="1988840"/>
            <a:ext cx="5405295" cy="4147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8694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621444"/>
            <a:ext cx="7632848" cy="830997"/>
          </a:xfrm>
          <a:prstGeom prst="rect">
            <a:avLst/>
          </a:prstGeom>
        </p:spPr>
        <p:txBody>
          <a:bodyPr wrap="square">
            <a:spAutoFit/>
          </a:bodyPr>
          <a:lstStyle/>
          <a:p>
            <a:pPr marL="542925" lvl="0" indent="-542925" algn="just">
              <a:spcAft>
                <a:spcPts val="600"/>
              </a:spcAft>
              <a:buClr>
                <a:srgbClr val="C00000"/>
              </a:buClr>
              <a:buFont typeface="Wingdings" pitchFamily="2" charset="2"/>
              <a:buChar char="v"/>
            </a:pPr>
            <a:r>
              <a:rPr lang="es-EC" sz="2400" dirty="0">
                <a:solidFill>
                  <a:prstClr val="black"/>
                </a:solidFill>
              </a:rPr>
              <a:t>Cambios en las precipitaciones (lluvias) (sequías y lluvias extensas</a:t>
            </a:r>
            <a:r>
              <a:rPr lang="es-EC" sz="2400" dirty="0" smtClean="0">
                <a:solidFill>
                  <a:prstClr val="black"/>
                </a:solidFill>
              </a:rPr>
              <a:t>)</a:t>
            </a:r>
            <a:endParaRPr lang="es-EC" sz="2400" dirty="0">
              <a:solidFill>
                <a:prstClr val="black"/>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065" y="2060848"/>
            <a:ext cx="8376392" cy="3106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2332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363</TotalTime>
  <Words>1623</Words>
  <Application>Microsoft Office PowerPoint</Application>
  <PresentationFormat>Presentación en pantalla (4:3)</PresentationFormat>
  <Paragraphs>135</Paragraphs>
  <Slides>42</Slides>
  <Notes>4</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Transmisión de listas</vt:lpstr>
      <vt:lpstr>REDD+</vt:lpstr>
      <vt:lpstr>ESCENARIO ACTUAL PARA REDD+</vt:lpstr>
      <vt:lpstr>Diapositiva 3</vt:lpstr>
      <vt:lpstr>Diapositiva 4</vt:lpstr>
      <vt:lpstr>Diapositiva 5</vt:lpstr>
      <vt:lpstr>Diapositiva 6</vt:lpstr>
      <vt:lpstr>“calentamiento global”</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Qué es REDD+?</vt:lpstr>
      <vt:lpstr>Diapositiva 33</vt:lpstr>
      <vt:lpstr>Que hace REDD+?</vt:lpstr>
      <vt:lpstr>Diapositiva 35</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REDD+ y la Nacionalidad Secoya</dc:title>
  <dc:creator>FED</dc:creator>
  <cp:lastModifiedBy>FABIÁN</cp:lastModifiedBy>
  <cp:revision>49</cp:revision>
  <dcterms:created xsi:type="dcterms:W3CDTF">2011-06-24T15:09:51Z</dcterms:created>
  <dcterms:modified xsi:type="dcterms:W3CDTF">2012-01-27T12:57:22Z</dcterms:modified>
</cp:coreProperties>
</file>